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71" r:id="rId10"/>
    <p:sldId id="273" r:id="rId11"/>
  </p:sldIdLst>
  <p:sldSz cx="9144000" cy="6858000" type="screen4x3"/>
  <p:notesSz cx="6858000" cy="9144000"/>
  <p:embeddedFontLst>
    <p:embeddedFont>
      <p:font typeface="Roboto" panose="020B0604020202020204" charset="0"/>
      <p:regular r:id="rId13"/>
      <p:bold r:id="rId14"/>
      <p:italic r:id="rId15"/>
      <p:boldItalic r:id="rId16"/>
    </p:embeddedFon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Lato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3912">
          <p15:clr>
            <a:srgbClr val="A4A3A4"/>
          </p15:clr>
        </p15:guide>
        <p15:guide id="4" pos="384">
          <p15:clr>
            <a:srgbClr val="A4A3A4"/>
          </p15:clr>
        </p15:guide>
        <p15:guide id="5" pos="5376">
          <p15:clr>
            <a:srgbClr val="A4A3A4"/>
          </p15:clr>
        </p15:guide>
        <p15:guide id="6" orient="horz" pos="4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62"/>
      </p:cViewPr>
      <p:guideLst>
        <p:guide orient="horz" pos="2160"/>
        <p:guide pos="2880"/>
        <p:guide orient="horz" pos="3912"/>
        <p:guide pos="384"/>
        <p:guide pos="5376"/>
        <p:guide orient="horz" pos="4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g119b737d358_0_1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" name="Google Shape;13;g119b737d358_0_16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dirty="0" err="1">
                <a:latin typeface="Lato"/>
                <a:ea typeface="Lato"/>
                <a:cs typeface="Lato"/>
                <a:sym typeface="Lato"/>
              </a:rPr>
              <a:t>Здравствуйте</a:t>
            </a:r>
            <a:r>
              <a:rPr lang="en-US" sz="1400" dirty="0"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sz="1400" dirty="0" err="1">
                <a:latin typeface="Lato"/>
                <a:ea typeface="Lato"/>
                <a:cs typeface="Lato"/>
                <a:sym typeface="Lato"/>
              </a:rPr>
              <a:t>сегодня</a:t>
            </a:r>
            <a:r>
              <a:rPr lang="en-US" sz="1400" dirty="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400" dirty="0" err="1">
                <a:latin typeface="Lato"/>
                <a:ea typeface="Lato"/>
                <a:cs typeface="Lato"/>
                <a:sym typeface="Lato"/>
              </a:rPr>
              <a:t>мы</a:t>
            </a:r>
            <a:r>
              <a:rPr lang="en-US" sz="1400" dirty="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400" dirty="0" err="1">
                <a:latin typeface="Lato"/>
                <a:ea typeface="Lato"/>
                <a:cs typeface="Lato"/>
                <a:sym typeface="Lato"/>
              </a:rPr>
              <a:t>представляем</a:t>
            </a:r>
            <a:r>
              <a:rPr lang="en-US" sz="1400" dirty="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400" dirty="0" err="1">
                <a:latin typeface="Lato"/>
                <a:ea typeface="Lato"/>
                <a:cs typeface="Lato"/>
                <a:sym typeface="Lato"/>
              </a:rPr>
              <a:t>наш</a:t>
            </a:r>
            <a:r>
              <a:rPr lang="en-US" sz="1400" dirty="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400" dirty="0" err="1">
                <a:latin typeface="Lato"/>
                <a:ea typeface="Lato"/>
                <a:cs typeface="Lato"/>
                <a:sym typeface="Lato"/>
              </a:rPr>
              <a:t>проект</a:t>
            </a:r>
            <a:r>
              <a:rPr lang="en-US" sz="1400" dirty="0">
                <a:latin typeface="Lato"/>
                <a:ea typeface="Lato"/>
                <a:cs typeface="Lato"/>
                <a:sym typeface="Lato"/>
              </a:rPr>
              <a:t> “</a:t>
            </a:r>
            <a:r>
              <a:rPr lang="en-US" sz="1400" dirty="0" err="1">
                <a:latin typeface="Lato"/>
                <a:ea typeface="Lato"/>
                <a:cs typeface="Lato"/>
                <a:sym typeface="Lato"/>
              </a:rPr>
              <a:t>Разработка</a:t>
            </a:r>
            <a:r>
              <a:rPr lang="en-US" sz="1400" dirty="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400" dirty="0" err="1">
                <a:latin typeface="Lato"/>
                <a:ea typeface="Lato"/>
                <a:cs typeface="Lato"/>
                <a:sym typeface="Lato"/>
              </a:rPr>
              <a:t>чат-ботов</a:t>
            </a:r>
            <a:r>
              <a:rPr lang="en-US" sz="1400" dirty="0">
                <a:latin typeface="Lato"/>
                <a:ea typeface="Lato"/>
                <a:cs typeface="Lato"/>
                <a:sym typeface="Lato"/>
              </a:rPr>
              <a:t> в Telegram и Discord”</a:t>
            </a:r>
            <a:endParaRPr sz="14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" name="Google Shape;14;g119b737d358_0_16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119b737d358_0_2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7" name="Google Shape;687;g119b737d358_0_23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g119b737d358_0_23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19b737d358_0_17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g119b737d358_0_17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В нашей школе есть сайт с расписанием занятий. Это расписание выкладывается вручную, то есть выкладывается в случайное время и может содержать ошибки. Постоянная проверка занимала много времени и появилась идея разработать замену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Мы пришли к следующему: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Проблема: Долгое и неудобное получение информации, плохая организация процесса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Гипотеза: Можно значительно упростить процесс и сэкономить время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Цель: Разработать новую систему, которая улучшит опыт пользователя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При постановке цели мы отметили, что проблема распространяется не только на расписание, но и на всю остальную информацию, полезную для школьника.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7" name="Google Shape;77;g119b737d358_0_17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9b737d358_0_17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g119b737d358_0_17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Далее мы принялись за составление перечня задач: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Первым делом нужно понять с чем мы работаем и выявить главные недостатки привычных источников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После этого мы придумаем новую модель источника и напишем программу, способную этот источник заполнить.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Подготовив нужный python-код мы выберем наилучшую платформу и разработаем комфортный интерфейс для нее</a:t>
            </a: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g119b737d358_0_176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9b737d358_0_1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g119b737d358_0_18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Приступим к делу.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Привычные источники не уведомляют нас об изменениях, к тому же до нужных данных долго добираться, а сами сервисы часто изменяют содержимое.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Среди учеников 11 класса мы провели опрос. Оказалось, что мнение большинства полностью совпадает с нашим – из 46 опрашиваемых 43 человека поддержали мысль.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g119b737d358_0_18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19b737d358_0_18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g119b737d358_0_18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Мы изучили недостатки и выделили преимущества продукта: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Один источник, доступ с любого устройства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Возможность совместного использования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Моментальные уведомления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Удобное редактирование записей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Мы заранее решили вопрос с платформой. Лучший способ – написать чат-бота.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g119b737d358_0_18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19b737d358_0_1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19b737d358_0_18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Расскажу о главных шагах в процессе разработки. Проект написан на чистом языке python и использованы некоторые другие инструменты.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Мы познакомились с оболочками социальных сетей и написали простых эхо-ботов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Потом создали функцию-парсер сайта школы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Научились обрабатывать сообщения из Discord`а и Telegram`а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Полученные данные нужно сохранить: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lphaL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Мы использовали JSON файлы, но возникли проблемы с эфемерной системой хранения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lphaL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Попробовали использовать Google Таблицы, но поняли, что получение 20 Мбайт данных с онлайн-сервиса – долгий процесс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lphaL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В конце концов мы воспользовались PostgreSQL и проблем больше не было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Изучили принципы асинхронности для многопоточной рассылки и обработки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Реализовали проверку наличия новых данных в фоновом режиме с помощью библиотеки asyncio 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Добавили функцию обновления списков уроков и заданий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И доработали пользовательский интерфейс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В конце работы получилось оптимизировать программу. Скорость обновления сократилась с 5-ти секунд до половины секунды.</a:t>
            </a: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g119b737d358_0_18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19b737d358_0_19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Google Shape;320;g119b737d358_0_19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В результате алгоритм работы можно свести к четырем пунктам: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Бот получает данные с сайта школы 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Собирает домашнее задание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Сохраняет данные в подготовленном для рассылки виде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AutoNum type="arabicPeriod"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При появлении расписания на сайте начинает рассылку</a:t>
            </a: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1" name="Google Shape;321;g119b737d358_0_19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19b737d358_0_2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19b737d358_0_20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Перед вами все шаги, которые должен совершить пользователь, чтобы узнать информацию.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Единственный затратный момент - настройка. Это займет 2-3 минуты.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g119b737d358_0_20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19b737d358_0_2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5" name="Google Shape;615;g119b737d358_0_22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В результате появился продукт, стабильно работающий в Discord`е и Telegram`е. Мы считаем, что наша программа имеет хороший потенциал и способна заменить привычные источники для ученика. 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Мы получили ценный опыт программирования: поработали в команде, закрепили знания в области разработки и подробно изучили разные инструменты.</a:t>
            </a:r>
            <a:endParaRPr sz="14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400">
                <a:latin typeface="Lato"/>
                <a:ea typeface="Lato"/>
                <a:cs typeface="Lato"/>
                <a:sym typeface="Lato"/>
              </a:rPr>
              <a:t>Получили много позитивных отзывов и сами высоко оцениваем свою работу.  Планируется развитие проекта.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6" name="Google Shape;616;g119b737d358_0_22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ign">
  <p:cSld name="Design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3">
            <a:alphaModFix/>
          </a:blip>
          <a:srcRect l="7821" r="3297"/>
          <a:stretch/>
        </p:blipFill>
        <p:spPr>
          <a:xfrm>
            <a:off x="0" y="0"/>
            <a:ext cx="914399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2">
              <a:alpha val="4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" name="Google Shape;18;p3"/>
          <p:cNvSpPr txBox="1"/>
          <p:nvPr/>
        </p:nvSpPr>
        <p:spPr>
          <a:xfrm>
            <a:off x="3444400" y="907100"/>
            <a:ext cx="5309456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b="1" dirty="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Чат-бот для рассылки новостей</a:t>
            </a:r>
            <a:endParaRPr sz="4800"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3454351" y="3215425"/>
            <a:ext cx="41688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 smtClean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Разработка чат-ботов  в</a:t>
            </a:r>
            <a:r>
              <a:rPr lang="en-US" sz="2400" dirty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2400" dirty="0" smtClean="0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Telegram</a:t>
            </a:r>
            <a:endParaRPr sz="2400" dirty="0">
              <a:solidFill>
                <a:schemeClr val="accen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1141249" y="1463041"/>
            <a:ext cx="1383300" cy="11925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1694636" y="3140712"/>
            <a:ext cx="459000" cy="395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" name="Google Shape;22;p3"/>
          <p:cNvSpPr/>
          <p:nvPr/>
        </p:nvSpPr>
        <p:spPr>
          <a:xfrm>
            <a:off x="-383706" y="226707"/>
            <a:ext cx="1507200" cy="12993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1160303" y="226707"/>
            <a:ext cx="789300" cy="6804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173807" y="2588738"/>
            <a:ext cx="949800" cy="818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6260251" y="6264353"/>
            <a:ext cx="2725800" cy="9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</a:pPr>
            <a:r>
              <a:rPr lang="ru-RU" dirty="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Мухин Егор, Яндекс Лицей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</a:pPr>
            <a:r>
              <a:rPr lang="ru-RU" dirty="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2022 г.</a:t>
            </a:r>
            <a:endParaRPr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203956" y="4860234"/>
            <a:ext cx="1868100" cy="16104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609600" y="1814016"/>
            <a:ext cx="459000" cy="3957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1748079" y="4435660"/>
            <a:ext cx="984900" cy="8490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-168635" y="3945795"/>
            <a:ext cx="745200" cy="6423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0" name="Google Shape;30;p3"/>
          <p:cNvSpPr/>
          <p:nvPr/>
        </p:nvSpPr>
        <p:spPr>
          <a:xfrm>
            <a:off x="986434" y="3806777"/>
            <a:ext cx="582600" cy="502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0" name="Google Shape;690;p20"/>
          <p:cNvPicPr preferRelativeResize="0"/>
          <p:nvPr/>
        </p:nvPicPr>
        <p:blipFill rotWithShape="1">
          <a:blip r:embed="rId3">
            <a:alphaModFix/>
          </a:blip>
          <a:srcRect l="11111"/>
          <a:stretch/>
        </p:blipFill>
        <p:spPr>
          <a:xfrm>
            <a:off x="0" y="0"/>
            <a:ext cx="914399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691" name="Google Shape;691;p2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2">
              <a:alpha val="4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2" name="Google Shape;692;p20"/>
          <p:cNvSpPr txBox="1"/>
          <p:nvPr/>
        </p:nvSpPr>
        <p:spPr>
          <a:xfrm>
            <a:off x="3444396" y="1571052"/>
            <a:ext cx="35688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Спасибо за внимание</a:t>
            </a:r>
            <a:endParaRPr sz="72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4" name="Google Shape;694;p20"/>
          <p:cNvSpPr/>
          <p:nvPr/>
        </p:nvSpPr>
        <p:spPr>
          <a:xfrm>
            <a:off x="1141249" y="1463041"/>
            <a:ext cx="1383300" cy="11925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5" name="Google Shape;695;p20"/>
          <p:cNvSpPr/>
          <p:nvPr/>
        </p:nvSpPr>
        <p:spPr>
          <a:xfrm>
            <a:off x="1694636" y="3140712"/>
            <a:ext cx="459000" cy="395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6" name="Google Shape;696;p20"/>
          <p:cNvSpPr/>
          <p:nvPr/>
        </p:nvSpPr>
        <p:spPr>
          <a:xfrm>
            <a:off x="-383706" y="226707"/>
            <a:ext cx="1507200" cy="12993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7" name="Google Shape;697;p20"/>
          <p:cNvSpPr/>
          <p:nvPr/>
        </p:nvSpPr>
        <p:spPr>
          <a:xfrm>
            <a:off x="1160303" y="226707"/>
            <a:ext cx="789300" cy="6804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8" name="Google Shape;698;p20"/>
          <p:cNvSpPr/>
          <p:nvPr/>
        </p:nvSpPr>
        <p:spPr>
          <a:xfrm>
            <a:off x="173807" y="2588738"/>
            <a:ext cx="949800" cy="818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0" name="Google Shape;700;p20"/>
          <p:cNvSpPr/>
          <p:nvPr/>
        </p:nvSpPr>
        <p:spPr>
          <a:xfrm>
            <a:off x="203956" y="4860234"/>
            <a:ext cx="1868100" cy="16104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1" name="Google Shape;701;p20"/>
          <p:cNvSpPr/>
          <p:nvPr/>
        </p:nvSpPr>
        <p:spPr>
          <a:xfrm>
            <a:off x="609600" y="1814016"/>
            <a:ext cx="459000" cy="3957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2" name="Google Shape;702;p20"/>
          <p:cNvSpPr/>
          <p:nvPr/>
        </p:nvSpPr>
        <p:spPr>
          <a:xfrm>
            <a:off x="1748079" y="4435660"/>
            <a:ext cx="984900" cy="84900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3" name="Google Shape;703;p20"/>
          <p:cNvSpPr/>
          <p:nvPr/>
        </p:nvSpPr>
        <p:spPr>
          <a:xfrm>
            <a:off x="-168635" y="3945795"/>
            <a:ext cx="745200" cy="6423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4" name="Google Shape;704;p20"/>
          <p:cNvSpPr/>
          <p:nvPr/>
        </p:nvSpPr>
        <p:spPr>
          <a:xfrm>
            <a:off x="986434" y="3806777"/>
            <a:ext cx="582600" cy="5022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/>
        </p:nvSpPr>
        <p:spPr>
          <a:xfrm>
            <a:off x="2781875" y="1938350"/>
            <a:ext cx="5432400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</a:pPr>
            <a:r>
              <a:rPr lang="ru-RU" sz="2000" dirty="0" smtClean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Поиск новостей </a:t>
            </a:r>
            <a:r>
              <a:rPr lang="en-US" sz="2000" dirty="0" err="1" smtClean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занимает</a:t>
            </a:r>
            <a:r>
              <a:rPr lang="en-US" sz="2000" dirty="0" smtClean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много</a:t>
            </a:r>
            <a:r>
              <a:rPr lang="en-US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времени</a:t>
            </a:r>
            <a:endParaRPr sz="20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</a:pPr>
            <a:r>
              <a:rPr lang="en-US" sz="20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Можно</a:t>
            </a:r>
            <a:r>
              <a:rPr lang="en-US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значительно</a:t>
            </a:r>
            <a:r>
              <a:rPr lang="en-US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упростить</a:t>
            </a:r>
            <a:r>
              <a:rPr lang="en-US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процесс</a:t>
            </a:r>
            <a:endParaRPr sz="20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</a:pPr>
            <a:r>
              <a:rPr lang="en-US" sz="2000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Разработать</a:t>
            </a:r>
            <a:r>
              <a:rPr lang="en-US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dirty="0" err="1" smtClean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новый</a:t>
            </a:r>
            <a:r>
              <a:rPr lang="ru-RU" sz="20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ru-RU" sz="2000" dirty="0" smtClean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способ получения новостей</a:t>
            </a:r>
            <a:endParaRPr lang="ru-RU" sz="2000" dirty="0" smtClean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609600" y="923775"/>
            <a:ext cx="39624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Наша идея</a:t>
            </a:r>
            <a:endParaRPr sz="72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" name="Google Shape;81;p5"/>
          <p:cNvSpPr/>
          <p:nvPr/>
        </p:nvSpPr>
        <p:spPr>
          <a:xfrm rot="5400000">
            <a:off x="2886898" y="4654465"/>
            <a:ext cx="446400" cy="384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" name="Google Shape;82;p5"/>
          <p:cNvSpPr/>
          <p:nvPr/>
        </p:nvSpPr>
        <p:spPr>
          <a:xfrm rot="5400000">
            <a:off x="5808706" y="4654465"/>
            <a:ext cx="446400" cy="384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3" name="Google Shape;83;p5"/>
          <p:cNvSpPr/>
          <p:nvPr/>
        </p:nvSpPr>
        <p:spPr>
          <a:xfrm rot="5400000">
            <a:off x="-32745" y="4654465"/>
            <a:ext cx="446400" cy="384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4" name="Google Shape;84;p5"/>
          <p:cNvSpPr/>
          <p:nvPr/>
        </p:nvSpPr>
        <p:spPr>
          <a:xfrm rot="5400000">
            <a:off x="8728350" y="4654465"/>
            <a:ext cx="446400" cy="384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85" name="Google Shape;85;p5"/>
          <p:cNvGrpSpPr/>
          <p:nvPr/>
        </p:nvGrpSpPr>
        <p:grpSpPr>
          <a:xfrm>
            <a:off x="755400" y="3952188"/>
            <a:ext cx="1789800" cy="1789500"/>
            <a:chOff x="755400" y="3952188"/>
            <a:chExt cx="1789800" cy="1789500"/>
          </a:xfrm>
        </p:grpSpPr>
        <p:sp>
          <p:nvSpPr>
            <p:cNvPr id="86" name="Google Shape;86;p5"/>
            <p:cNvSpPr/>
            <p:nvPr/>
          </p:nvSpPr>
          <p:spPr>
            <a:xfrm>
              <a:off x="755400" y="3952188"/>
              <a:ext cx="1789800" cy="17895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87" name="Google Shape;87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40688" y="4237350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8" name="Google Shape;88;p5"/>
          <p:cNvGrpSpPr/>
          <p:nvPr/>
        </p:nvGrpSpPr>
        <p:grpSpPr>
          <a:xfrm>
            <a:off x="3676125" y="3952188"/>
            <a:ext cx="1789800" cy="1789500"/>
            <a:chOff x="3676125" y="3952188"/>
            <a:chExt cx="1789800" cy="1789500"/>
          </a:xfrm>
        </p:grpSpPr>
        <p:sp>
          <p:nvSpPr>
            <p:cNvPr id="89" name="Google Shape;89;p5"/>
            <p:cNvSpPr/>
            <p:nvPr/>
          </p:nvSpPr>
          <p:spPr>
            <a:xfrm>
              <a:off x="3676125" y="3952188"/>
              <a:ext cx="1789800" cy="17895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0" name="Google Shape;90;p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961413" y="4237350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1" name="Google Shape;91;p5"/>
          <p:cNvGrpSpPr/>
          <p:nvPr/>
        </p:nvGrpSpPr>
        <p:grpSpPr>
          <a:xfrm>
            <a:off x="6596837" y="3952188"/>
            <a:ext cx="1789800" cy="1789500"/>
            <a:chOff x="6596837" y="3952188"/>
            <a:chExt cx="1789800" cy="1789500"/>
          </a:xfrm>
        </p:grpSpPr>
        <p:sp>
          <p:nvSpPr>
            <p:cNvPr id="92" name="Google Shape;92;p5"/>
            <p:cNvSpPr/>
            <p:nvPr/>
          </p:nvSpPr>
          <p:spPr>
            <a:xfrm>
              <a:off x="6596837" y="3952188"/>
              <a:ext cx="1789800" cy="1789500"/>
            </a:xfrm>
            <a:prstGeom prst="ellipse">
              <a:avLst/>
            </a:prstGeom>
            <a:solidFill>
              <a:schemeClr val="accen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3" name="Google Shape;93;p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82138" y="4237350"/>
              <a:ext cx="1219200" cy="1219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4" name="Google Shape;94;p5"/>
          <p:cNvSpPr/>
          <p:nvPr/>
        </p:nvSpPr>
        <p:spPr>
          <a:xfrm>
            <a:off x="896475" y="1984550"/>
            <a:ext cx="13635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Проблема</a:t>
            </a:r>
            <a:endParaRPr sz="2000" dirty="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Гипотеза</a:t>
            </a:r>
            <a:endParaRPr sz="2000" dirty="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Решение</a:t>
            </a:r>
            <a:endParaRPr sz="2000" dirty="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5" name="Google Shape;95;p5"/>
          <p:cNvSpPr txBox="1"/>
          <p:nvPr/>
        </p:nvSpPr>
        <p:spPr>
          <a:xfrm>
            <a:off x="2381725" y="1938350"/>
            <a:ext cx="278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Lato"/>
                <a:ea typeface="Lato"/>
                <a:cs typeface="Lato"/>
                <a:sym typeface="Lato"/>
              </a:rPr>
              <a:t>&gt;&gt;&gt;</a:t>
            </a:r>
            <a:endParaRPr sz="20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6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8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"/>
          <p:cNvSpPr txBox="1"/>
          <p:nvPr/>
        </p:nvSpPr>
        <p:spPr>
          <a:xfrm>
            <a:off x="609600" y="923775"/>
            <a:ext cx="62088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 err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Наши</a:t>
            </a:r>
            <a:r>
              <a:rPr lang="en-US" sz="4800" b="1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4800" b="1" dirty="0" err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задачи</a:t>
            </a:r>
            <a:endParaRPr sz="7200" b="1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6"/>
          <p:cNvSpPr/>
          <p:nvPr/>
        </p:nvSpPr>
        <p:spPr>
          <a:xfrm>
            <a:off x="6842570" y="3412591"/>
            <a:ext cx="1713576" cy="1713576"/>
          </a:xfrm>
          <a:custGeom>
            <a:avLst/>
            <a:gdLst/>
            <a:ahLst/>
            <a:cxnLst/>
            <a:rect l="l" t="t" r="r" b="b"/>
            <a:pathLst>
              <a:path w="50281" h="50281" extrusionOk="0">
                <a:moveTo>
                  <a:pt x="25146" y="4430"/>
                </a:moveTo>
                <a:cubicBezTo>
                  <a:pt x="36552" y="4430"/>
                  <a:pt x="45851" y="13717"/>
                  <a:pt x="45851" y="25135"/>
                </a:cubicBezTo>
                <a:cubicBezTo>
                  <a:pt x="45851" y="36553"/>
                  <a:pt x="36552" y="45840"/>
                  <a:pt x="25146" y="45840"/>
                </a:cubicBezTo>
                <a:cubicBezTo>
                  <a:pt x="13728" y="45840"/>
                  <a:pt x="4441" y="36553"/>
                  <a:pt x="4441" y="25135"/>
                </a:cubicBezTo>
                <a:cubicBezTo>
                  <a:pt x="4441" y="13717"/>
                  <a:pt x="13728" y="4430"/>
                  <a:pt x="25146" y="4430"/>
                </a:cubicBezTo>
                <a:close/>
                <a:moveTo>
                  <a:pt x="25146" y="1"/>
                </a:moveTo>
                <a:cubicBezTo>
                  <a:pt x="11263" y="1"/>
                  <a:pt x="0" y="11252"/>
                  <a:pt x="0" y="25135"/>
                </a:cubicBezTo>
                <a:cubicBezTo>
                  <a:pt x="0" y="39017"/>
                  <a:pt x="11263" y="50281"/>
                  <a:pt x="25146" y="50281"/>
                </a:cubicBezTo>
                <a:cubicBezTo>
                  <a:pt x="39029" y="50281"/>
                  <a:pt x="50280" y="39017"/>
                  <a:pt x="50280" y="25135"/>
                </a:cubicBezTo>
                <a:cubicBezTo>
                  <a:pt x="50280" y="11252"/>
                  <a:pt x="39029" y="1"/>
                  <a:pt x="25146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6842557" y="3412591"/>
            <a:ext cx="1713576" cy="871221"/>
          </a:xfrm>
          <a:custGeom>
            <a:avLst/>
            <a:gdLst/>
            <a:ahLst/>
            <a:cxnLst/>
            <a:rect l="l" t="t" r="r" b="b"/>
            <a:pathLst>
              <a:path w="50281" h="25564" extrusionOk="0">
                <a:moveTo>
                  <a:pt x="25146" y="1"/>
                </a:moveTo>
                <a:cubicBezTo>
                  <a:pt x="11263" y="1"/>
                  <a:pt x="0" y="11252"/>
                  <a:pt x="0" y="25135"/>
                </a:cubicBezTo>
                <a:cubicBezTo>
                  <a:pt x="0" y="25278"/>
                  <a:pt x="12" y="25420"/>
                  <a:pt x="12" y="25563"/>
                </a:cubicBezTo>
                <a:lnTo>
                  <a:pt x="4453" y="25563"/>
                </a:lnTo>
                <a:cubicBezTo>
                  <a:pt x="4441" y="25420"/>
                  <a:pt x="4441" y="25278"/>
                  <a:pt x="4441" y="25135"/>
                </a:cubicBezTo>
                <a:cubicBezTo>
                  <a:pt x="4441" y="13717"/>
                  <a:pt x="13728" y="4430"/>
                  <a:pt x="25146" y="4430"/>
                </a:cubicBezTo>
                <a:cubicBezTo>
                  <a:pt x="36552" y="4430"/>
                  <a:pt x="45851" y="13717"/>
                  <a:pt x="45851" y="25135"/>
                </a:cubicBezTo>
                <a:cubicBezTo>
                  <a:pt x="45851" y="25278"/>
                  <a:pt x="45839" y="25420"/>
                  <a:pt x="45839" y="25563"/>
                </a:cubicBezTo>
                <a:lnTo>
                  <a:pt x="50268" y="25563"/>
                </a:lnTo>
                <a:cubicBezTo>
                  <a:pt x="50268" y="25420"/>
                  <a:pt x="50280" y="25278"/>
                  <a:pt x="50280" y="25135"/>
                </a:cubicBezTo>
                <a:cubicBezTo>
                  <a:pt x="50280" y="11252"/>
                  <a:pt x="39029" y="1"/>
                  <a:pt x="2514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8328099" y="4125132"/>
            <a:ext cx="317353" cy="317353"/>
          </a:xfrm>
          <a:custGeom>
            <a:avLst/>
            <a:gdLst/>
            <a:ahLst/>
            <a:cxnLst/>
            <a:rect l="l" t="t" r="r" b="b"/>
            <a:pathLst>
              <a:path w="9312" h="9312" extrusionOk="0">
                <a:moveTo>
                  <a:pt x="4656" y="1"/>
                </a:moveTo>
                <a:cubicBezTo>
                  <a:pt x="2085" y="1"/>
                  <a:pt x="1" y="2085"/>
                  <a:pt x="1" y="4656"/>
                </a:cubicBezTo>
                <a:cubicBezTo>
                  <a:pt x="1" y="7228"/>
                  <a:pt x="2085" y="9312"/>
                  <a:pt x="4656" y="9312"/>
                </a:cubicBezTo>
                <a:cubicBezTo>
                  <a:pt x="7228" y="9312"/>
                  <a:pt x="9312" y="7228"/>
                  <a:pt x="9312" y="4656"/>
                </a:cubicBezTo>
                <a:cubicBezTo>
                  <a:pt x="9312" y="2085"/>
                  <a:pt x="7228" y="1"/>
                  <a:pt x="465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"/>
          <p:cNvSpPr/>
          <p:nvPr/>
        </p:nvSpPr>
        <p:spPr>
          <a:xfrm>
            <a:off x="8395478" y="4192511"/>
            <a:ext cx="182226" cy="182226"/>
          </a:xfrm>
          <a:custGeom>
            <a:avLst/>
            <a:gdLst/>
            <a:ahLst/>
            <a:cxnLst/>
            <a:rect l="l" t="t" r="r" b="b"/>
            <a:pathLst>
              <a:path w="5347" h="5347" extrusionOk="0">
                <a:moveTo>
                  <a:pt x="2679" y="0"/>
                </a:moveTo>
                <a:cubicBezTo>
                  <a:pt x="1203" y="0"/>
                  <a:pt x="0" y="1191"/>
                  <a:pt x="0" y="2679"/>
                </a:cubicBezTo>
                <a:cubicBezTo>
                  <a:pt x="0" y="4156"/>
                  <a:pt x="1203" y="5346"/>
                  <a:pt x="2679" y="5346"/>
                </a:cubicBezTo>
                <a:cubicBezTo>
                  <a:pt x="4156" y="5346"/>
                  <a:pt x="5346" y="4156"/>
                  <a:pt x="5346" y="2679"/>
                </a:cubicBezTo>
                <a:cubicBezTo>
                  <a:pt x="5346" y="1191"/>
                  <a:pt x="4156" y="0"/>
                  <a:pt x="267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"/>
          <p:cNvSpPr txBox="1"/>
          <p:nvPr/>
        </p:nvSpPr>
        <p:spPr>
          <a:xfrm>
            <a:off x="6565697" y="5140887"/>
            <a:ext cx="2267400" cy="5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Создать</a:t>
            </a:r>
            <a:endParaRPr sz="2000" b="1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7" name="Google Shape;107;p6"/>
          <p:cNvSpPr txBox="1"/>
          <p:nvPr/>
        </p:nvSpPr>
        <p:spPr>
          <a:xfrm>
            <a:off x="6565697" y="5558182"/>
            <a:ext cx="2267400" cy="6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Удобный интерфейс для пользователя</a:t>
            </a:r>
            <a:endParaRPr sz="16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08" name="Google Shape;108;p6"/>
          <p:cNvGrpSpPr/>
          <p:nvPr/>
        </p:nvGrpSpPr>
        <p:grpSpPr>
          <a:xfrm>
            <a:off x="5003427" y="2260079"/>
            <a:ext cx="2267362" cy="2866146"/>
            <a:chOff x="4930613" y="1112613"/>
            <a:chExt cx="1884600" cy="2382300"/>
          </a:xfrm>
        </p:grpSpPr>
        <p:sp>
          <p:nvSpPr>
            <p:cNvPr id="109" name="Google Shape;109;p6"/>
            <p:cNvSpPr/>
            <p:nvPr/>
          </p:nvSpPr>
          <p:spPr>
            <a:xfrm>
              <a:off x="5160743" y="2070564"/>
              <a:ext cx="1424335" cy="1424335"/>
            </a:xfrm>
            <a:custGeom>
              <a:avLst/>
              <a:gdLst/>
              <a:ahLst/>
              <a:cxnLst/>
              <a:rect l="l" t="t" r="r" b="b"/>
              <a:pathLst>
                <a:path w="50281" h="50281" extrusionOk="0">
                  <a:moveTo>
                    <a:pt x="25134" y="4430"/>
                  </a:moveTo>
                  <a:cubicBezTo>
                    <a:pt x="36552" y="4430"/>
                    <a:pt x="45839" y="13717"/>
                    <a:pt x="45839" y="25135"/>
                  </a:cubicBezTo>
                  <a:cubicBezTo>
                    <a:pt x="45839" y="36553"/>
                    <a:pt x="36552" y="45840"/>
                    <a:pt x="25134" y="45840"/>
                  </a:cubicBezTo>
                  <a:cubicBezTo>
                    <a:pt x="13716" y="45840"/>
                    <a:pt x="4429" y="36553"/>
                    <a:pt x="4429" y="25135"/>
                  </a:cubicBezTo>
                  <a:cubicBezTo>
                    <a:pt x="4429" y="13717"/>
                    <a:pt x="13716" y="4430"/>
                    <a:pt x="25134" y="4430"/>
                  </a:cubicBezTo>
                  <a:close/>
                  <a:moveTo>
                    <a:pt x="25134" y="1"/>
                  </a:moveTo>
                  <a:cubicBezTo>
                    <a:pt x="11251" y="1"/>
                    <a:pt x="0" y="11252"/>
                    <a:pt x="0" y="25135"/>
                  </a:cubicBezTo>
                  <a:cubicBezTo>
                    <a:pt x="0" y="39017"/>
                    <a:pt x="11251" y="50281"/>
                    <a:pt x="25134" y="50281"/>
                  </a:cubicBezTo>
                  <a:cubicBezTo>
                    <a:pt x="39017" y="50281"/>
                    <a:pt x="50280" y="39017"/>
                    <a:pt x="50280" y="25135"/>
                  </a:cubicBezTo>
                  <a:cubicBezTo>
                    <a:pt x="50280" y="11252"/>
                    <a:pt x="39017" y="1"/>
                    <a:pt x="251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5161054" y="2794714"/>
              <a:ext cx="1423683" cy="700199"/>
            </a:xfrm>
            <a:custGeom>
              <a:avLst/>
              <a:gdLst/>
              <a:ahLst/>
              <a:cxnLst/>
              <a:rect l="l" t="t" r="r" b="b"/>
              <a:pathLst>
                <a:path w="50258" h="24718" extrusionOk="0">
                  <a:moveTo>
                    <a:pt x="1" y="0"/>
                  </a:moveTo>
                  <a:cubicBezTo>
                    <a:pt x="227" y="13681"/>
                    <a:pt x="11383" y="24718"/>
                    <a:pt x="25123" y="24718"/>
                  </a:cubicBezTo>
                  <a:cubicBezTo>
                    <a:pt x="38875" y="24718"/>
                    <a:pt x="50031" y="13681"/>
                    <a:pt x="50257" y="0"/>
                  </a:cubicBezTo>
                  <a:lnTo>
                    <a:pt x="45816" y="0"/>
                  </a:lnTo>
                  <a:cubicBezTo>
                    <a:pt x="45590" y="11216"/>
                    <a:pt x="36398" y="20277"/>
                    <a:pt x="25123" y="20277"/>
                  </a:cubicBezTo>
                  <a:cubicBezTo>
                    <a:pt x="13848" y="20277"/>
                    <a:pt x="4656" y="11216"/>
                    <a:pt x="4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 txBox="1"/>
            <p:nvPr/>
          </p:nvSpPr>
          <p:spPr>
            <a:xfrm>
              <a:off x="4930613" y="111261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Подготовить</a:t>
              </a:r>
              <a:endParaRPr sz="2000" b="1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2" name="Google Shape;112;p6"/>
            <p:cNvSpPr txBox="1"/>
            <p:nvPr/>
          </p:nvSpPr>
          <p:spPr>
            <a:xfrm>
              <a:off x="4930613" y="1459462"/>
              <a:ext cx="18846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Лучшую</a:t>
              </a:r>
              <a:r>
                <a:rPr lang="en-US" sz="1600" dirty="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для</a:t>
              </a:r>
              <a:r>
                <a:rPr lang="en-US" sz="1600" dirty="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рассылки</a:t>
              </a:r>
              <a:r>
                <a:rPr lang="en-US" sz="1600" dirty="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платформу</a:t>
              </a:r>
              <a:endParaRPr sz="1600" dirty="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6392814" y="2662819"/>
              <a:ext cx="263786" cy="263786"/>
            </a:xfrm>
            <a:custGeom>
              <a:avLst/>
              <a:gdLst/>
              <a:ahLst/>
              <a:cxnLst/>
              <a:rect l="l" t="t" r="r" b="b"/>
              <a:pathLst>
                <a:path w="9312" h="9312" extrusionOk="0">
                  <a:moveTo>
                    <a:pt x="4656" y="1"/>
                  </a:moveTo>
                  <a:cubicBezTo>
                    <a:pt x="2084" y="1"/>
                    <a:pt x="1" y="2085"/>
                    <a:pt x="1" y="4656"/>
                  </a:cubicBezTo>
                  <a:cubicBezTo>
                    <a:pt x="1" y="7228"/>
                    <a:pt x="2084" y="9312"/>
                    <a:pt x="4656" y="9312"/>
                  </a:cubicBezTo>
                  <a:cubicBezTo>
                    <a:pt x="7228" y="9312"/>
                    <a:pt x="9311" y="7228"/>
                    <a:pt x="9311" y="4656"/>
                  </a:cubicBezTo>
                  <a:cubicBezTo>
                    <a:pt x="9311" y="2085"/>
                    <a:pt x="7228" y="1"/>
                    <a:pt x="4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6449130" y="2718823"/>
              <a:ext cx="151467" cy="151467"/>
            </a:xfrm>
            <a:custGeom>
              <a:avLst/>
              <a:gdLst/>
              <a:ahLst/>
              <a:cxnLst/>
              <a:rect l="l" t="t" r="r" b="b"/>
              <a:pathLst>
                <a:path w="5347" h="5347" extrusionOk="0">
                  <a:moveTo>
                    <a:pt x="2668" y="0"/>
                  </a:moveTo>
                  <a:cubicBezTo>
                    <a:pt x="1192" y="0"/>
                    <a:pt x="1" y="1191"/>
                    <a:pt x="1" y="2679"/>
                  </a:cubicBezTo>
                  <a:cubicBezTo>
                    <a:pt x="1" y="4156"/>
                    <a:pt x="1192" y="5346"/>
                    <a:pt x="2668" y="5346"/>
                  </a:cubicBezTo>
                  <a:cubicBezTo>
                    <a:pt x="4144" y="5346"/>
                    <a:pt x="5347" y="4156"/>
                    <a:pt x="5347" y="2679"/>
                  </a:cubicBezTo>
                  <a:cubicBezTo>
                    <a:pt x="5347" y="1191"/>
                    <a:pt x="4144" y="0"/>
                    <a:pt x="2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5" name="Google Shape;11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1363" y="3989400"/>
            <a:ext cx="588850" cy="588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6"/>
          <p:cNvGrpSpPr/>
          <p:nvPr/>
        </p:nvGrpSpPr>
        <p:grpSpPr>
          <a:xfrm>
            <a:off x="3438314" y="3412591"/>
            <a:ext cx="2267362" cy="2796483"/>
            <a:chOff x="3629713" y="2070564"/>
            <a:chExt cx="1884600" cy="2324398"/>
          </a:xfrm>
        </p:grpSpPr>
        <p:sp>
          <p:nvSpPr>
            <p:cNvPr id="117" name="Google Shape;117;p6"/>
            <p:cNvSpPr/>
            <p:nvPr/>
          </p:nvSpPr>
          <p:spPr>
            <a:xfrm>
              <a:off x="3860514" y="2070564"/>
              <a:ext cx="1424335" cy="1424335"/>
            </a:xfrm>
            <a:custGeom>
              <a:avLst/>
              <a:gdLst/>
              <a:ahLst/>
              <a:cxnLst/>
              <a:rect l="l" t="t" r="r" b="b"/>
              <a:pathLst>
                <a:path w="50281" h="50281" extrusionOk="0">
                  <a:moveTo>
                    <a:pt x="25146" y="4430"/>
                  </a:moveTo>
                  <a:cubicBezTo>
                    <a:pt x="36565" y="4430"/>
                    <a:pt x="45851" y="13717"/>
                    <a:pt x="45851" y="25135"/>
                  </a:cubicBezTo>
                  <a:cubicBezTo>
                    <a:pt x="45851" y="36553"/>
                    <a:pt x="36565" y="45840"/>
                    <a:pt x="25146" y="45840"/>
                  </a:cubicBezTo>
                  <a:cubicBezTo>
                    <a:pt x="13728" y="45840"/>
                    <a:pt x="4442" y="36553"/>
                    <a:pt x="4442" y="25135"/>
                  </a:cubicBezTo>
                  <a:cubicBezTo>
                    <a:pt x="4442" y="13717"/>
                    <a:pt x="13728" y="4430"/>
                    <a:pt x="25146" y="4430"/>
                  </a:cubicBezTo>
                  <a:close/>
                  <a:moveTo>
                    <a:pt x="25146" y="1"/>
                  </a:moveTo>
                  <a:cubicBezTo>
                    <a:pt x="11264" y="1"/>
                    <a:pt x="0" y="11252"/>
                    <a:pt x="0" y="25135"/>
                  </a:cubicBezTo>
                  <a:cubicBezTo>
                    <a:pt x="0" y="39017"/>
                    <a:pt x="11264" y="50281"/>
                    <a:pt x="25146" y="50281"/>
                  </a:cubicBezTo>
                  <a:cubicBezTo>
                    <a:pt x="39029" y="50281"/>
                    <a:pt x="50281" y="39017"/>
                    <a:pt x="50281" y="25135"/>
                  </a:cubicBezTo>
                  <a:cubicBezTo>
                    <a:pt x="50281" y="11252"/>
                    <a:pt x="39029" y="1"/>
                    <a:pt x="251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3860514" y="2070564"/>
              <a:ext cx="1424335" cy="724164"/>
            </a:xfrm>
            <a:custGeom>
              <a:avLst/>
              <a:gdLst/>
              <a:ahLst/>
              <a:cxnLst/>
              <a:rect l="l" t="t" r="r" b="b"/>
              <a:pathLst>
                <a:path w="50281" h="25564" extrusionOk="0">
                  <a:moveTo>
                    <a:pt x="25146" y="1"/>
                  </a:moveTo>
                  <a:cubicBezTo>
                    <a:pt x="11264" y="1"/>
                    <a:pt x="0" y="11252"/>
                    <a:pt x="0" y="25135"/>
                  </a:cubicBezTo>
                  <a:cubicBezTo>
                    <a:pt x="0" y="25278"/>
                    <a:pt x="12" y="25420"/>
                    <a:pt x="12" y="25563"/>
                  </a:cubicBezTo>
                  <a:lnTo>
                    <a:pt x="4453" y="25563"/>
                  </a:lnTo>
                  <a:cubicBezTo>
                    <a:pt x="4453" y="25420"/>
                    <a:pt x="4442" y="25278"/>
                    <a:pt x="4442" y="25135"/>
                  </a:cubicBezTo>
                  <a:cubicBezTo>
                    <a:pt x="4442" y="13717"/>
                    <a:pt x="13728" y="4430"/>
                    <a:pt x="25146" y="4430"/>
                  </a:cubicBezTo>
                  <a:cubicBezTo>
                    <a:pt x="36565" y="4430"/>
                    <a:pt x="45851" y="13717"/>
                    <a:pt x="45851" y="25135"/>
                  </a:cubicBezTo>
                  <a:cubicBezTo>
                    <a:pt x="45851" y="25278"/>
                    <a:pt x="45840" y="25420"/>
                    <a:pt x="45840" y="25563"/>
                  </a:cubicBezTo>
                  <a:lnTo>
                    <a:pt x="50269" y="25563"/>
                  </a:lnTo>
                  <a:cubicBezTo>
                    <a:pt x="50281" y="25420"/>
                    <a:pt x="50281" y="25278"/>
                    <a:pt x="50281" y="25135"/>
                  </a:cubicBezTo>
                  <a:cubicBezTo>
                    <a:pt x="50281" y="11252"/>
                    <a:pt x="39029" y="1"/>
                    <a:pt x="25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6"/>
            <p:cNvSpPr txBox="1"/>
            <p:nvPr/>
          </p:nvSpPr>
          <p:spPr>
            <a:xfrm>
              <a:off x="3629713" y="351526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Разработать</a:t>
              </a:r>
              <a:endParaRPr sz="2000" b="1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0" name="Google Shape;120;p6"/>
            <p:cNvSpPr txBox="1"/>
            <p:nvPr/>
          </p:nvSpPr>
          <p:spPr>
            <a:xfrm>
              <a:off x="3629713" y="3860062"/>
              <a:ext cx="18846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Программу</a:t>
              </a:r>
              <a:r>
                <a:rPr lang="en-US" sz="1600" dirty="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для</a:t>
              </a:r>
              <a:r>
                <a:rPr lang="en-US" sz="1600" dirty="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сбора</a:t>
              </a:r>
              <a:r>
                <a:rPr lang="en-US" sz="1600" dirty="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и </a:t>
              </a: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обработки</a:t>
              </a:r>
              <a:endParaRPr sz="1600" dirty="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5091934" y="2662819"/>
              <a:ext cx="263757" cy="263786"/>
            </a:xfrm>
            <a:custGeom>
              <a:avLst/>
              <a:gdLst/>
              <a:ahLst/>
              <a:cxnLst/>
              <a:rect l="l" t="t" r="r" b="b"/>
              <a:pathLst>
                <a:path w="9311" h="9312" extrusionOk="0">
                  <a:moveTo>
                    <a:pt x="4656" y="1"/>
                  </a:moveTo>
                  <a:cubicBezTo>
                    <a:pt x="2084" y="1"/>
                    <a:pt x="0" y="2085"/>
                    <a:pt x="0" y="4656"/>
                  </a:cubicBezTo>
                  <a:cubicBezTo>
                    <a:pt x="0" y="7228"/>
                    <a:pt x="2084" y="9312"/>
                    <a:pt x="4656" y="9312"/>
                  </a:cubicBezTo>
                  <a:cubicBezTo>
                    <a:pt x="7227" y="9312"/>
                    <a:pt x="9311" y="7228"/>
                    <a:pt x="9311" y="4656"/>
                  </a:cubicBezTo>
                  <a:cubicBezTo>
                    <a:pt x="9311" y="2085"/>
                    <a:pt x="7227" y="1"/>
                    <a:pt x="4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5147910" y="2718823"/>
              <a:ext cx="151807" cy="151467"/>
            </a:xfrm>
            <a:custGeom>
              <a:avLst/>
              <a:gdLst/>
              <a:ahLst/>
              <a:cxnLst/>
              <a:rect l="l" t="t" r="r" b="b"/>
              <a:pathLst>
                <a:path w="5359" h="5347" extrusionOk="0">
                  <a:moveTo>
                    <a:pt x="2680" y="0"/>
                  </a:moveTo>
                  <a:cubicBezTo>
                    <a:pt x="1203" y="0"/>
                    <a:pt x="1" y="1191"/>
                    <a:pt x="1" y="2679"/>
                  </a:cubicBezTo>
                  <a:cubicBezTo>
                    <a:pt x="1" y="4156"/>
                    <a:pt x="1203" y="5346"/>
                    <a:pt x="2680" y="5346"/>
                  </a:cubicBezTo>
                  <a:cubicBezTo>
                    <a:pt x="4156" y="5346"/>
                    <a:pt x="5358" y="4156"/>
                    <a:pt x="5358" y="2679"/>
                  </a:cubicBezTo>
                  <a:cubicBezTo>
                    <a:pt x="5358" y="1191"/>
                    <a:pt x="4156" y="0"/>
                    <a:pt x="26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3" name="Google Shape;123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7775" y="3989388"/>
            <a:ext cx="588850" cy="588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" name="Google Shape;124;p6"/>
          <p:cNvGrpSpPr/>
          <p:nvPr/>
        </p:nvGrpSpPr>
        <p:grpSpPr>
          <a:xfrm>
            <a:off x="1873622" y="2260079"/>
            <a:ext cx="2267362" cy="2866146"/>
            <a:chOff x="2329163" y="1112613"/>
            <a:chExt cx="1884600" cy="2382300"/>
          </a:xfrm>
        </p:grpSpPr>
        <p:sp>
          <p:nvSpPr>
            <p:cNvPr id="125" name="Google Shape;125;p6"/>
            <p:cNvSpPr/>
            <p:nvPr/>
          </p:nvSpPr>
          <p:spPr>
            <a:xfrm>
              <a:off x="2559294" y="2070564"/>
              <a:ext cx="1424335" cy="1424335"/>
            </a:xfrm>
            <a:custGeom>
              <a:avLst/>
              <a:gdLst/>
              <a:ahLst/>
              <a:cxnLst/>
              <a:rect l="l" t="t" r="r" b="b"/>
              <a:pathLst>
                <a:path w="50281" h="50281" extrusionOk="0">
                  <a:moveTo>
                    <a:pt x="25134" y="4430"/>
                  </a:moveTo>
                  <a:cubicBezTo>
                    <a:pt x="36552" y="4430"/>
                    <a:pt x="45839" y="13717"/>
                    <a:pt x="45839" y="25135"/>
                  </a:cubicBezTo>
                  <a:cubicBezTo>
                    <a:pt x="45839" y="36553"/>
                    <a:pt x="36552" y="45840"/>
                    <a:pt x="25134" y="45840"/>
                  </a:cubicBezTo>
                  <a:cubicBezTo>
                    <a:pt x="13716" y="45840"/>
                    <a:pt x="4429" y="36553"/>
                    <a:pt x="4429" y="25135"/>
                  </a:cubicBezTo>
                  <a:cubicBezTo>
                    <a:pt x="4429" y="13717"/>
                    <a:pt x="13716" y="4430"/>
                    <a:pt x="25134" y="4430"/>
                  </a:cubicBezTo>
                  <a:close/>
                  <a:moveTo>
                    <a:pt x="25134" y="1"/>
                  </a:moveTo>
                  <a:cubicBezTo>
                    <a:pt x="11252" y="1"/>
                    <a:pt x="0" y="11252"/>
                    <a:pt x="0" y="25135"/>
                  </a:cubicBezTo>
                  <a:cubicBezTo>
                    <a:pt x="0" y="39017"/>
                    <a:pt x="11252" y="50281"/>
                    <a:pt x="25134" y="50281"/>
                  </a:cubicBezTo>
                  <a:cubicBezTo>
                    <a:pt x="39017" y="50281"/>
                    <a:pt x="50280" y="39017"/>
                    <a:pt x="50280" y="25135"/>
                  </a:cubicBezTo>
                  <a:cubicBezTo>
                    <a:pt x="50280" y="11252"/>
                    <a:pt x="39017" y="1"/>
                    <a:pt x="251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2559634" y="2794714"/>
              <a:ext cx="1423655" cy="700199"/>
            </a:xfrm>
            <a:custGeom>
              <a:avLst/>
              <a:gdLst/>
              <a:ahLst/>
              <a:cxnLst/>
              <a:rect l="l" t="t" r="r" b="b"/>
              <a:pathLst>
                <a:path w="50257" h="24718" extrusionOk="0">
                  <a:moveTo>
                    <a:pt x="0" y="0"/>
                  </a:moveTo>
                  <a:cubicBezTo>
                    <a:pt x="226" y="13681"/>
                    <a:pt x="11382" y="24718"/>
                    <a:pt x="25122" y="24718"/>
                  </a:cubicBezTo>
                  <a:cubicBezTo>
                    <a:pt x="38862" y="24718"/>
                    <a:pt x="50030" y="13681"/>
                    <a:pt x="50256" y="0"/>
                  </a:cubicBezTo>
                  <a:lnTo>
                    <a:pt x="45815" y="0"/>
                  </a:lnTo>
                  <a:cubicBezTo>
                    <a:pt x="45589" y="11216"/>
                    <a:pt x="36397" y="20277"/>
                    <a:pt x="25122" y="20277"/>
                  </a:cubicBezTo>
                  <a:cubicBezTo>
                    <a:pt x="13847" y="20277"/>
                    <a:pt x="4655" y="11216"/>
                    <a:pt x="4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3791025" y="2662819"/>
              <a:ext cx="263786" cy="263786"/>
            </a:xfrm>
            <a:custGeom>
              <a:avLst/>
              <a:gdLst/>
              <a:ahLst/>
              <a:cxnLst/>
              <a:rect l="l" t="t" r="r" b="b"/>
              <a:pathLst>
                <a:path w="9312" h="9312" extrusionOk="0">
                  <a:moveTo>
                    <a:pt x="4656" y="1"/>
                  </a:moveTo>
                  <a:cubicBezTo>
                    <a:pt x="2084" y="1"/>
                    <a:pt x="1" y="2085"/>
                    <a:pt x="1" y="4656"/>
                  </a:cubicBezTo>
                  <a:cubicBezTo>
                    <a:pt x="1" y="7228"/>
                    <a:pt x="2084" y="9312"/>
                    <a:pt x="4656" y="9312"/>
                  </a:cubicBezTo>
                  <a:cubicBezTo>
                    <a:pt x="7228" y="9312"/>
                    <a:pt x="9311" y="7228"/>
                    <a:pt x="9311" y="4656"/>
                  </a:cubicBezTo>
                  <a:cubicBezTo>
                    <a:pt x="9311" y="2085"/>
                    <a:pt x="7228" y="1"/>
                    <a:pt x="46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3847030" y="2718823"/>
              <a:ext cx="151467" cy="151467"/>
            </a:xfrm>
            <a:custGeom>
              <a:avLst/>
              <a:gdLst/>
              <a:ahLst/>
              <a:cxnLst/>
              <a:rect l="l" t="t" r="r" b="b"/>
              <a:pathLst>
                <a:path w="5347" h="5347" extrusionOk="0">
                  <a:moveTo>
                    <a:pt x="2679" y="0"/>
                  </a:moveTo>
                  <a:cubicBezTo>
                    <a:pt x="1191" y="0"/>
                    <a:pt x="0" y="1191"/>
                    <a:pt x="0" y="2679"/>
                  </a:cubicBezTo>
                  <a:cubicBezTo>
                    <a:pt x="0" y="4156"/>
                    <a:pt x="1191" y="5346"/>
                    <a:pt x="2679" y="5346"/>
                  </a:cubicBezTo>
                  <a:cubicBezTo>
                    <a:pt x="4156" y="5346"/>
                    <a:pt x="5346" y="4156"/>
                    <a:pt x="5346" y="2679"/>
                  </a:cubicBezTo>
                  <a:cubicBezTo>
                    <a:pt x="5346" y="1191"/>
                    <a:pt x="4156" y="0"/>
                    <a:pt x="26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6"/>
            <p:cNvSpPr txBox="1"/>
            <p:nvPr/>
          </p:nvSpPr>
          <p:spPr>
            <a:xfrm>
              <a:off x="2329163" y="111261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Упростить</a:t>
              </a:r>
              <a:endParaRPr sz="2000" b="1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0" name="Google Shape;130;p6"/>
            <p:cNvSpPr txBox="1"/>
            <p:nvPr/>
          </p:nvSpPr>
          <p:spPr>
            <a:xfrm>
              <a:off x="2329163" y="1459462"/>
              <a:ext cx="18846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Модель</a:t>
              </a:r>
              <a:r>
                <a:rPr lang="en-US" sz="1600" dirty="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источника</a:t>
              </a:r>
              <a:r>
                <a:rPr lang="en-US" sz="1600" dirty="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информации</a:t>
              </a:r>
              <a:endParaRPr sz="1600" dirty="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31" name="Google Shape;131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13888" y="3974975"/>
            <a:ext cx="588850" cy="588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2" name="Google Shape;132;p6"/>
          <p:cNvGrpSpPr/>
          <p:nvPr/>
        </p:nvGrpSpPr>
        <p:grpSpPr>
          <a:xfrm>
            <a:off x="310946" y="3411979"/>
            <a:ext cx="2267362" cy="2797716"/>
            <a:chOff x="1030288" y="2070564"/>
            <a:chExt cx="1884600" cy="2325423"/>
          </a:xfrm>
        </p:grpSpPr>
        <p:sp>
          <p:nvSpPr>
            <p:cNvPr id="133" name="Google Shape;133;p6"/>
            <p:cNvSpPr/>
            <p:nvPr/>
          </p:nvSpPr>
          <p:spPr>
            <a:xfrm>
              <a:off x="1260425" y="2070564"/>
              <a:ext cx="1424335" cy="1424335"/>
            </a:xfrm>
            <a:custGeom>
              <a:avLst/>
              <a:gdLst/>
              <a:ahLst/>
              <a:cxnLst/>
              <a:rect l="l" t="t" r="r" b="b"/>
              <a:pathLst>
                <a:path w="50281" h="50281" extrusionOk="0">
                  <a:moveTo>
                    <a:pt x="25146" y="4430"/>
                  </a:moveTo>
                  <a:cubicBezTo>
                    <a:pt x="36564" y="4430"/>
                    <a:pt x="45851" y="13717"/>
                    <a:pt x="45851" y="25135"/>
                  </a:cubicBezTo>
                  <a:cubicBezTo>
                    <a:pt x="45851" y="36553"/>
                    <a:pt x="36564" y="45840"/>
                    <a:pt x="25146" y="45840"/>
                  </a:cubicBezTo>
                  <a:cubicBezTo>
                    <a:pt x="13728" y="45840"/>
                    <a:pt x="4441" y="36553"/>
                    <a:pt x="4441" y="25135"/>
                  </a:cubicBezTo>
                  <a:cubicBezTo>
                    <a:pt x="4441" y="13717"/>
                    <a:pt x="13728" y="4430"/>
                    <a:pt x="25146" y="4430"/>
                  </a:cubicBezTo>
                  <a:close/>
                  <a:moveTo>
                    <a:pt x="25146" y="1"/>
                  </a:moveTo>
                  <a:cubicBezTo>
                    <a:pt x="11264" y="1"/>
                    <a:pt x="0" y="11252"/>
                    <a:pt x="0" y="25135"/>
                  </a:cubicBezTo>
                  <a:cubicBezTo>
                    <a:pt x="0" y="39017"/>
                    <a:pt x="11264" y="50281"/>
                    <a:pt x="25146" y="50281"/>
                  </a:cubicBezTo>
                  <a:cubicBezTo>
                    <a:pt x="39029" y="50281"/>
                    <a:pt x="50280" y="39017"/>
                    <a:pt x="50280" y="25135"/>
                  </a:cubicBezTo>
                  <a:cubicBezTo>
                    <a:pt x="50280" y="11252"/>
                    <a:pt x="39029" y="1"/>
                    <a:pt x="251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1260425" y="2070564"/>
              <a:ext cx="1424335" cy="724164"/>
            </a:xfrm>
            <a:custGeom>
              <a:avLst/>
              <a:gdLst/>
              <a:ahLst/>
              <a:cxnLst/>
              <a:rect l="l" t="t" r="r" b="b"/>
              <a:pathLst>
                <a:path w="50281" h="25564" extrusionOk="0">
                  <a:moveTo>
                    <a:pt x="25146" y="1"/>
                  </a:moveTo>
                  <a:cubicBezTo>
                    <a:pt x="11264" y="1"/>
                    <a:pt x="0" y="11252"/>
                    <a:pt x="0" y="25135"/>
                  </a:cubicBezTo>
                  <a:cubicBezTo>
                    <a:pt x="0" y="25278"/>
                    <a:pt x="12" y="25420"/>
                    <a:pt x="12" y="25563"/>
                  </a:cubicBezTo>
                  <a:lnTo>
                    <a:pt x="4453" y="25563"/>
                  </a:lnTo>
                  <a:cubicBezTo>
                    <a:pt x="4453" y="25420"/>
                    <a:pt x="4441" y="25278"/>
                    <a:pt x="4441" y="25135"/>
                  </a:cubicBezTo>
                  <a:cubicBezTo>
                    <a:pt x="4441" y="13717"/>
                    <a:pt x="13728" y="4430"/>
                    <a:pt x="25146" y="4430"/>
                  </a:cubicBezTo>
                  <a:cubicBezTo>
                    <a:pt x="36564" y="4430"/>
                    <a:pt x="45851" y="13717"/>
                    <a:pt x="45851" y="25135"/>
                  </a:cubicBezTo>
                  <a:cubicBezTo>
                    <a:pt x="45851" y="25278"/>
                    <a:pt x="45839" y="25420"/>
                    <a:pt x="45839" y="25563"/>
                  </a:cubicBezTo>
                  <a:lnTo>
                    <a:pt x="50268" y="25563"/>
                  </a:lnTo>
                  <a:cubicBezTo>
                    <a:pt x="50280" y="25420"/>
                    <a:pt x="50280" y="25278"/>
                    <a:pt x="50280" y="25135"/>
                  </a:cubicBezTo>
                  <a:cubicBezTo>
                    <a:pt x="50280" y="11252"/>
                    <a:pt x="39029" y="1"/>
                    <a:pt x="251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2489805" y="2662819"/>
              <a:ext cx="263786" cy="263786"/>
            </a:xfrm>
            <a:custGeom>
              <a:avLst/>
              <a:gdLst/>
              <a:ahLst/>
              <a:cxnLst/>
              <a:rect l="l" t="t" r="r" b="b"/>
              <a:pathLst>
                <a:path w="9312" h="9312" extrusionOk="0">
                  <a:moveTo>
                    <a:pt x="4656" y="1"/>
                  </a:moveTo>
                  <a:cubicBezTo>
                    <a:pt x="2084" y="1"/>
                    <a:pt x="0" y="2085"/>
                    <a:pt x="0" y="4656"/>
                  </a:cubicBezTo>
                  <a:cubicBezTo>
                    <a:pt x="0" y="7228"/>
                    <a:pt x="2084" y="9312"/>
                    <a:pt x="4656" y="9312"/>
                  </a:cubicBezTo>
                  <a:cubicBezTo>
                    <a:pt x="7228" y="9312"/>
                    <a:pt x="9311" y="7228"/>
                    <a:pt x="9311" y="4656"/>
                  </a:cubicBezTo>
                  <a:cubicBezTo>
                    <a:pt x="9311" y="2085"/>
                    <a:pt x="7228" y="1"/>
                    <a:pt x="46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2546121" y="2718823"/>
              <a:ext cx="151467" cy="151467"/>
            </a:xfrm>
            <a:custGeom>
              <a:avLst/>
              <a:gdLst/>
              <a:ahLst/>
              <a:cxnLst/>
              <a:rect l="l" t="t" r="r" b="b"/>
              <a:pathLst>
                <a:path w="5347" h="5347" extrusionOk="0">
                  <a:moveTo>
                    <a:pt x="2668" y="0"/>
                  </a:moveTo>
                  <a:cubicBezTo>
                    <a:pt x="1191" y="0"/>
                    <a:pt x="1" y="1191"/>
                    <a:pt x="1" y="2679"/>
                  </a:cubicBezTo>
                  <a:cubicBezTo>
                    <a:pt x="1" y="4156"/>
                    <a:pt x="1191" y="5346"/>
                    <a:pt x="2668" y="5346"/>
                  </a:cubicBezTo>
                  <a:cubicBezTo>
                    <a:pt x="4144" y="5346"/>
                    <a:pt x="5347" y="4156"/>
                    <a:pt x="5347" y="2679"/>
                  </a:cubicBezTo>
                  <a:cubicBezTo>
                    <a:pt x="5347" y="1191"/>
                    <a:pt x="4144" y="0"/>
                    <a:pt x="2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6"/>
            <p:cNvSpPr txBox="1"/>
            <p:nvPr/>
          </p:nvSpPr>
          <p:spPr>
            <a:xfrm>
              <a:off x="1030288" y="3861087"/>
              <a:ext cx="18846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Недостатки</a:t>
              </a:r>
              <a:r>
                <a:rPr lang="en-US" sz="1600" dirty="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привычных</a:t>
              </a:r>
              <a:r>
                <a:rPr lang="en-US" sz="1600" dirty="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600" dirty="0" err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источников</a:t>
              </a:r>
              <a:r>
                <a:rPr lang="en-US" sz="1600" dirty="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endParaRPr sz="1600" dirty="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8" name="Google Shape;138;p6"/>
            <p:cNvSpPr txBox="1"/>
            <p:nvPr/>
          </p:nvSpPr>
          <p:spPr>
            <a:xfrm>
              <a:off x="1030288" y="3514238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Найти</a:t>
              </a:r>
              <a:endParaRPr sz="2000" b="1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39" name="Google Shape;139;p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7981" y="3989394"/>
            <a:ext cx="588850" cy="58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07588" y="3974975"/>
            <a:ext cx="588850" cy="58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8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8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7"/>
          <p:cNvPicPr preferRelativeResize="0"/>
          <p:nvPr/>
        </p:nvPicPr>
        <p:blipFill rotWithShape="1">
          <a:blip r:embed="rId3">
            <a:alphaModFix/>
          </a:blip>
          <a:srcRect t="12502" b="12495"/>
          <a:stretch/>
        </p:blipFill>
        <p:spPr>
          <a:xfrm>
            <a:off x="0" y="2286001"/>
            <a:ext cx="9143999" cy="4571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7"/>
          <p:cNvGrpSpPr/>
          <p:nvPr/>
        </p:nvGrpSpPr>
        <p:grpSpPr>
          <a:xfrm>
            <a:off x="6027201" y="823167"/>
            <a:ext cx="3116685" cy="6243927"/>
            <a:chOff x="-383706" y="226707"/>
            <a:chExt cx="3116685" cy="6243927"/>
          </a:xfrm>
        </p:grpSpPr>
        <p:sp>
          <p:nvSpPr>
            <p:cNvPr id="148" name="Google Shape;148;p7"/>
            <p:cNvSpPr/>
            <p:nvPr/>
          </p:nvSpPr>
          <p:spPr>
            <a:xfrm>
              <a:off x="1141249" y="1463041"/>
              <a:ext cx="1383300" cy="11925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1694636" y="3140712"/>
              <a:ext cx="459000" cy="3957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-383706" y="226707"/>
              <a:ext cx="1507200" cy="12993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160303" y="226707"/>
              <a:ext cx="789300" cy="68040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173807" y="2588738"/>
              <a:ext cx="949800" cy="8187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203956" y="4860234"/>
              <a:ext cx="1868100" cy="16104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609600" y="1814016"/>
              <a:ext cx="459000" cy="39570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1748079" y="4435660"/>
              <a:ext cx="984900" cy="84900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-168635" y="3945795"/>
              <a:ext cx="745200" cy="64230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986434" y="3806777"/>
              <a:ext cx="582600" cy="5022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158" name="Google Shape;158;p7"/>
          <p:cNvSpPr/>
          <p:nvPr/>
        </p:nvSpPr>
        <p:spPr>
          <a:xfrm>
            <a:off x="0" y="0"/>
            <a:ext cx="9144000" cy="2286000"/>
          </a:xfrm>
          <a:prstGeom prst="rect">
            <a:avLst/>
          </a:prstGeom>
          <a:solidFill>
            <a:schemeClr val="accent2"/>
          </a:solidFill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9" name="Google Shape;159;p7"/>
          <p:cNvSpPr/>
          <p:nvPr/>
        </p:nvSpPr>
        <p:spPr>
          <a:xfrm>
            <a:off x="4487333" y="384255"/>
            <a:ext cx="37899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Ручной сбор данных занимает много времени и есть шанс пропустить важное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7"/>
          <p:cNvSpPr txBox="1"/>
          <p:nvPr/>
        </p:nvSpPr>
        <p:spPr>
          <a:xfrm>
            <a:off x="609600" y="261145"/>
            <a:ext cx="32682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Было так</a:t>
            </a:r>
            <a:endParaRPr sz="72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61" name="Google Shape;161;p7"/>
          <p:cNvGrpSpPr/>
          <p:nvPr/>
        </p:nvGrpSpPr>
        <p:grpSpPr>
          <a:xfrm>
            <a:off x="609588" y="3060938"/>
            <a:ext cx="4079113" cy="518550"/>
            <a:chOff x="609588" y="3236950"/>
            <a:chExt cx="4079113" cy="518550"/>
          </a:xfrm>
        </p:grpSpPr>
        <p:sp>
          <p:nvSpPr>
            <p:cNvPr id="162" name="Google Shape;162;p7"/>
            <p:cNvSpPr/>
            <p:nvPr/>
          </p:nvSpPr>
          <p:spPr>
            <a:xfrm>
              <a:off x="609600" y="3236950"/>
              <a:ext cx="4079100" cy="518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609588" y="3237100"/>
              <a:ext cx="518250" cy="518250"/>
            </a:xfrm>
            <a:custGeom>
              <a:avLst/>
              <a:gdLst/>
              <a:ahLst/>
              <a:cxnLst/>
              <a:rect l="l" t="t" r="r" b="b"/>
              <a:pathLst>
                <a:path w="20730" h="20730" extrusionOk="0">
                  <a:moveTo>
                    <a:pt x="10371" y="1"/>
                  </a:moveTo>
                  <a:cubicBezTo>
                    <a:pt x="4644" y="1"/>
                    <a:pt x="1" y="4644"/>
                    <a:pt x="1" y="10371"/>
                  </a:cubicBezTo>
                  <a:cubicBezTo>
                    <a:pt x="1" y="16086"/>
                    <a:pt x="4644" y="20730"/>
                    <a:pt x="10371" y="20730"/>
                  </a:cubicBezTo>
                  <a:cubicBezTo>
                    <a:pt x="16086" y="20730"/>
                    <a:pt x="20729" y="16086"/>
                    <a:pt x="20729" y="10371"/>
                  </a:cubicBezTo>
                  <a:cubicBezTo>
                    <a:pt x="20729" y="4644"/>
                    <a:pt x="16086" y="1"/>
                    <a:pt x="10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01</a:t>
              </a:r>
              <a:endParaRPr sz="1800" b="1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4" name="Google Shape;164;p7"/>
            <p:cNvSpPr txBox="1"/>
            <p:nvPr/>
          </p:nvSpPr>
          <p:spPr>
            <a:xfrm>
              <a:off x="1127850" y="3237100"/>
              <a:ext cx="3442500" cy="51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err="1" smtClean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Большое</a:t>
              </a:r>
              <a:r>
                <a:rPr lang="en-US" sz="1800" dirty="0" smtClean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800" dirty="0" err="1" smtClean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число</a:t>
              </a:r>
              <a:r>
                <a:rPr lang="en-US" sz="1800" dirty="0" smtClean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800" dirty="0" err="1" smtClean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сервисов</a:t>
              </a:r>
              <a:endParaRPr sz="18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65" name="Google Shape;165;p7"/>
          <p:cNvGrpSpPr/>
          <p:nvPr/>
        </p:nvGrpSpPr>
        <p:grpSpPr>
          <a:xfrm>
            <a:off x="609588" y="3895463"/>
            <a:ext cx="4079113" cy="518550"/>
            <a:chOff x="609588" y="3236950"/>
            <a:chExt cx="4079113" cy="518550"/>
          </a:xfrm>
        </p:grpSpPr>
        <p:sp>
          <p:nvSpPr>
            <p:cNvPr id="166" name="Google Shape;166;p7"/>
            <p:cNvSpPr/>
            <p:nvPr/>
          </p:nvSpPr>
          <p:spPr>
            <a:xfrm>
              <a:off x="609600" y="3236950"/>
              <a:ext cx="4079100" cy="518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609588" y="3237100"/>
              <a:ext cx="518250" cy="518250"/>
            </a:xfrm>
            <a:custGeom>
              <a:avLst/>
              <a:gdLst/>
              <a:ahLst/>
              <a:cxnLst/>
              <a:rect l="l" t="t" r="r" b="b"/>
              <a:pathLst>
                <a:path w="20730" h="20730" extrusionOk="0">
                  <a:moveTo>
                    <a:pt x="10371" y="1"/>
                  </a:moveTo>
                  <a:cubicBezTo>
                    <a:pt x="4644" y="1"/>
                    <a:pt x="1" y="4644"/>
                    <a:pt x="1" y="10371"/>
                  </a:cubicBezTo>
                  <a:cubicBezTo>
                    <a:pt x="1" y="16086"/>
                    <a:pt x="4644" y="20730"/>
                    <a:pt x="10371" y="20730"/>
                  </a:cubicBezTo>
                  <a:cubicBezTo>
                    <a:pt x="16086" y="20730"/>
                    <a:pt x="20729" y="16086"/>
                    <a:pt x="20729" y="10371"/>
                  </a:cubicBezTo>
                  <a:cubicBezTo>
                    <a:pt x="20729" y="4644"/>
                    <a:pt x="16086" y="1"/>
                    <a:pt x="10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02</a:t>
              </a:r>
              <a:endParaRPr sz="1800" b="1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68" name="Google Shape;168;p7"/>
            <p:cNvSpPr txBox="1"/>
            <p:nvPr/>
          </p:nvSpPr>
          <p:spPr>
            <a:xfrm>
              <a:off x="1127850" y="3237100"/>
              <a:ext cx="3442500" cy="51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dirty="0" smtClean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Потребление ресурсов</a:t>
              </a:r>
              <a:endParaRPr sz="18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69" name="Google Shape;169;p7"/>
          <p:cNvGrpSpPr/>
          <p:nvPr/>
        </p:nvGrpSpPr>
        <p:grpSpPr>
          <a:xfrm>
            <a:off x="609588" y="4729975"/>
            <a:ext cx="4079113" cy="518550"/>
            <a:chOff x="609588" y="3236950"/>
            <a:chExt cx="4079113" cy="518550"/>
          </a:xfrm>
        </p:grpSpPr>
        <p:sp>
          <p:nvSpPr>
            <p:cNvPr id="170" name="Google Shape;170;p7"/>
            <p:cNvSpPr/>
            <p:nvPr/>
          </p:nvSpPr>
          <p:spPr>
            <a:xfrm>
              <a:off x="609600" y="3236950"/>
              <a:ext cx="4079100" cy="518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609588" y="3237100"/>
              <a:ext cx="518250" cy="518250"/>
            </a:xfrm>
            <a:custGeom>
              <a:avLst/>
              <a:gdLst/>
              <a:ahLst/>
              <a:cxnLst/>
              <a:rect l="l" t="t" r="r" b="b"/>
              <a:pathLst>
                <a:path w="20730" h="20730" extrusionOk="0">
                  <a:moveTo>
                    <a:pt x="10371" y="1"/>
                  </a:moveTo>
                  <a:cubicBezTo>
                    <a:pt x="4644" y="1"/>
                    <a:pt x="1" y="4644"/>
                    <a:pt x="1" y="10371"/>
                  </a:cubicBezTo>
                  <a:cubicBezTo>
                    <a:pt x="1" y="16086"/>
                    <a:pt x="4644" y="20730"/>
                    <a:pt x="10371" y="20730"/>
                  </a:cubicBezTo>
                  <a:cubicBezTo>
                    <a:pt x="16086" y="20730"/>
                    <a:pt x="20729" y="16086"/>
                    <a:pt x="20729" y="10371"/>
                  </a:cubicBezTo>
                  <a:cubicBezTo>
                    <a:pt x="20729" y="4644"/>
                    <a:pt x="16086" y="1"/>
                    <a:pt x="10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03</a:t>
              </a:r>
              <a:endParaRPr sz="1800" b="1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2" name="Google Shape;172;p7"/>
            <p:cNvSpPr txBox="1"/>
            <p:nvPr/>
          </p:nvSpPr>
          <p:spPr>
            <a:xfrm>
              <a:off x="1127850" y="3237100"/>
              <a:ext cx="3442500" cy="51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err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Долгий</a:t>
              </a:r>
              <a:r>
                <a:rPr lang="en-US" sz="1800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800" dirty="0" err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сбор</a:t>
              </a:r>
              <a:r>
                <a:rPr lang="en-US" sz="1800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800" dirty="0" err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информации</a:t>
              </a:r>
              <a:endParaRPr sz="18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73" name="Google Shape;173;p7"/>
          <p:cNvGrpSpPr/>
          <p:nvPr/>
        </p:nvGrpSpPr>
        <p:grpSpPr>
          <a:xfrm>
            <a:off x="609588" y="5564500"/>
            <a:ext cx="4079113" cy="518550"/>
            <a:chOff x="609588" y="3236950"/>
            <a:chExt cx="4079113" cy="518550"/>
          </a:xfrm>
        </p:grpSpPr>
        <p:sp>
          <p:nvSpPr>
            <p:cNvPr id="174" name="Google Shape;174;p7"/>
            <p:cNvSpPr/>
            <p:nvPr/>
          </p:nvSpPr>
          <p:spPr>
            <a:xfrm>
              <a:off x="609600" y="3236950"/>
              <a:ext cx="4079100" cy="5184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09588" y="3237100"/>
              <a:ext cx="518250" cy="518250"/>
            </a:xfrm>
            <a:custGeom>
              <a:avLst/>
              <a:gdLst/>
              <a:ahLst/>
              <a:cxnLst/>
              <a:rect l="l" t="t" r="r" b="b"/>
              <a:pathLst>
                <a:path w="20730" h="20730" extrusionOk="0">
                  <a:moveTo>
                    <a:pt x="10371" y="1"/>
                  </a:moveTo>
                  <a:cubicBezTo>
                    <a:pt x="4644" y="1"/>
                    <a:pt x="1" y="4644"/>
                    <a:pt x="1" y="10371"/>
                  </a:cubicBezTo>
                  <a:cubicBezTo>
                    <a:pt x="1" y="16086"/>
                    <a:pt x="4644" y="20730"/>
                    <a:pt x="10371" y="20730"/>
                  </a:cubicBezTo>
                  <a:cubicBezTo>
                    <a:pt x="16086" y="20730"/>
                    <a:pt x="20729" y="16086"/>
                    <a:pt x="20729" y="10371"/>
                  </a:cubicBezTo>
                  <a:cubicBezTo>
                    <a:pt x="20729" y="4644"/>
                    <a:pt x="16086" y="1"/>
                    <a:pt x="10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04</a:t>
              </a:r>
              <a:endParaRPr sz="1800" b="1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6" name="Google Shape;176;p7"/>
            <p:cNvSpPr txBox="1"/>
            <p:nvPr/>
          </p:nvSpPr>
          <p:spPr>
            <a:xfrm>
              <a:off x="1127850" y="3237100"/>
              <a:ext cx="3442500" cy="51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err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Нестабильные</a:t>
              </a:r>
              <a:r>
                <a:rPr lang="en-US" sz="1800" dirty="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800" dirty="0" err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источники</a:t>
              </a:r>
              <a:endParaRPr sz="18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6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8"/>
          <p:cNvGrpSpPr/>
          <p:nvPr/>
        </p:nvGrpSpPr>
        <p:grpSpPr>
          <a:xfrm>
            <a:off x="6027201" y="823167"/>
            <a:ext cx="3116685" cy="6243927"/>
            <a:chOff x="-383706" y="226707"/>
            <a:chExt cx="3116685" cy="6243927"/>
          </a:xfrm>
        </p:grpSpPr>
        <p:sp>
          <p:nvSpPr>
            <p:cNvPr id="183" name="Google Shape;183;p8"/>
            <p:cNvSpPr/>
            <p:nvPr/>
          </p:nvSpPr>
          <p:spPr>
            <a:xfrm>
              <a:off x="1141249" y="1463041"/>
              <a:ext cx="1383300" cy="11925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1694636" y="3140712"/>
              <a:ext cx="459000" cy="3957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-383706" y="226707"/>
              <a:ext cx="1507200" cy="12993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1160303" y="226707"/>
              <a:ext cx="789300" cy="68040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173807" y="2588738"/>
              <a:ext cx="949800" cy="8187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203956" y="4860234"/>
              <a:ext cx="1868100" cy="16104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609600" y="1814016"/>
              <a:ext cx="459000" cy="39570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1748079" y="4435660"/>
              <a:ext cx="984900" cy="84900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-168635" y="3945795"/>
              <a:ext cx="745200" cy="64230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2" name="Google Shape;192;p8"/>
            <p:cNvSpPr/>
            <p:nvPr/>
          </p:nvSpPr>
          <p:spPr>
            <a:xfrm>
              <a:off x="986434" y="3806777"/>
              <a:ext cx="582600" cy="5022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193" name="Google Shape;193;p8"/>
          <p:cNvGrpSpPr/>
          <p:nvPr/>
        </p:nvGrpSpPr>
        <p:grpSpPr>
          <a:xfrm>
            <a:off x="6027201" y="823179"/>
            <a:ext cx="3116685" cy="6243927"/>
            <a:chOff x="-383706" y="226707"/>
            <a:chExt cx="3116685" cy="6243927"/>
          </a:xfrm>
        </p:grpSpPr>
        <p:sp>
          <p:nvSpPr>
            <p:cNvPr id="194" name="Google Shape;194;p8"/>
            <p:cNvSpPr/>
            <p:nvPr/>
          </p:nvSpPr>
          <p:spPr>
            <a:xfrm>
              <a:off x="1141249" y="1463041"/>
              <a:ext cx="1383300" cy="11925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5" name="Google Shape;195;p8"/>
            <p:cNvSpPr/>
            <p:nvPr/>
          </p:nvSpPr>
          <p:spPr>
            <a:xfrm>
              <a:off x="1694636" y="3140712"/>
              <a:ext cx="459000" cy="3957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6" name="Google Shape;196;p8"/>
            <p:cNvSpPr/>
            <p:nvPr/>
          </p:nvSpPr>
          <p:spPr>
            <a:xfrm>
              <a:off x="-383706" y="226707"/>
              <a:ext cx="1507200" cy="12993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7" name="Google Shape;197;p8"/>
            <p:cNvSpPr/>
            <p:nvPr/>
          </p:nvSpPr>
          <p:spPr>
            <a:xfrm>
              <a:off x="1160303" y="226707"/>
              <a:ext cx="789300" cy="68040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8" name="Google Shape;198;p8"/>
            <p:cNvSpPr/>
            <p:nvPr/>
          </p:nvSpPr>
          <p:spPr>
            <a:xfrm>
              <a:off x="173807" y="2588738"/>
              <a:ext cx="949800" cy="8187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199" name="Google Shape;199;p8"/>
            <p:cNvSpPr/>
            <p:nvPr/>
          </p:nvSpPr>
          <p:spPr>
            <a:xfrm>
              <a:off x="203956" y="4860234"/>
              <a:ext cx="1868100" cy="16104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0" name="Google Shape;200;p8"/>
            <p:cNvSpPr/>
            <p:nvPr/>
          </p:nvSpPr>
          <p:spPr>
            <a:xfrm>
              <a:off x="609600" y="1814016"/>
              <a:ext cx="459000" cy="39570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1" name="Google Shape;201;p8"/>
            <p:cNvSpPr/>
            <p:nvPr/>
          </p:nvSpPr>
          <p:spPr>
            <a:xfrm>
              <a:off x="1748079" y="4435660"/>
              <a:ext cx="984900" cy="84900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2" name="Google Shape;202;p8"/>
            <p:cNvSpPr/>
            <p:nvPr/>
          </p:nvSpPr>
          <p:spPr>
            <a:xfrm>
              <a:off x="-168635" y="3945795"/>
              <a:ext cx="745200" cy="64230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203" name="Google Shape;203;p8"/>
            <p:cNvSpPr/>
            <p:nvPr/>
          </p:nvSpPr>
          <p:spPr>
            <a:xfrm>
              <a:off x="986434" y="3806777"/>
              <a:ext cx="582600" cy="5022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sp>
        <p:nvSpPr>
          <p:cNvPr id="204" name="Google Shape;204;p8"/>
          <p:cNvSpPr/>
          <p:nvPr/>
        </p:nvSpPr>
        <p:spPr>
          <a:xfrm>
            <a:off x="0" y="0"/>
            <a:ext cx="9144000" cy="2286000"/>
          </a:xfrm>
          <a:prstGeom prst="rect">
            <a:avLst/>
          </a:prstGeom>
          <a:solidFill>
            <a:schemeClr val="accent2"/>
          </a:solidFill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5" name="Google Shape;205;p8"/>
          <p:cNvSpPr/>
          <p:nvPr/>
        </p:nvSpPr>
        <p:spPr>
          <a:xfrm>
            <a:off x="4487333" y="384255"/>
            <a:ext cx="37899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Доверив основную часть работы программе можно значительно упростить себе жизнь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p8"/>
          <p:cNvSpPr txBox="1"/>
          <p:nvPr/>
        </p:nvSpPr>
        <p:spPr>
          <a:xfrm>
            <a:off x="609600" y="261145"/>
            <a:ext cx="32682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Стало так</a:t>
            </a:r>
            <a:endParaRPr sz="72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07" name="Google Shape;207;p8"/>
          <p:cNvGrpSpPr/>
          <p:nvPr/>
        </p:nvGrpSpPr>
        <p:grpSpPr>
          <a:xfrm>
            <a:off x="608997" y="2511440"/>
            <a:ext cx="4702553" cy="4114645"/>
            <a:chOff x="608997" y="2511440"/>
            <a:chExt cx="4702553" cy="4114645"/>
          </a:xfrm>
        </p:grpSpPr>
        <p:grpSp>
          <p:nvGrpSpPr>
            <p:cNvPr id="208" name="Google Shape;208;p8"/>
            <p:cNvGrpSpPr/>
            <p:nvPr/>
          </p:nvGrpSpPr>
          <p:grpSpPr>
            <a:xfrm>
              <a:off x="608997" y="5412849"/>
              <a:ext cx="3324077" cy="1213236"/>
              <a:chOff x="2379215" y="3387413"/>
              <a:chExt cx="3006310" cy="909950"/>
            </a:xfrm>
          </p:grpSpPr>
          <p:sp>
            <p:nvSpPr>
              <p:cNvPr id="209" name="Google Shape;209;p8"/>
              <p:cNvSpPr/>
              <p:nvPr/>
            </p:nvSpPr>
            <p:spPr>
              <a:xfrm>
                <a:off x="2379215" y="3387413"/>
                <a:ext cx="2555360" cy="909950"/>
              </a:xfrm>
              <a:custGeom>
                <a:avLst/>
                <a:gdLst/>
                <a:ahLst/>
                <a:cxnLst/>
                <a:rect l="l" t="t" r="r" b="b"/>
                <a:pathLst>
                  <a:path w="102193" h="36398" extrusionOk="0">
                    <a:moveTo>
                      <a:pt x="18194" y="0"/>
                    </a:moveTo>
                    <a:cubicBezTo>
                      <a:pt x="8145" y="0"/>
                      <a:pt x="1" y="8144"/>
                      <a:pt x="1" y="18193"/>
                    </a:cubicBezTo>
                    <a:cubicBezTo>
                      <a:pt x="1" y="28242"/>
                      <a:pt x="8145" y="36397"/>
                      <a:pt x="18194" y="36397"/>
                    </a:cubicBezTo>
                    <a:lnTo>
                      <a:pt x="102192" y="36397"/>
                    </a:lnTo>
                    <a:cubicBezTo>
                      <a:pt x="92143" y="36397"/>
                      <a:pt x="83999" y="28242"/>
                      <a:pt x="83999" y="18193"/>
                    </a:cubicBezTo>
                    <a:cubicBezTo>
                      <a:pt x="83999" y="8144"/>
                      <a:pt x="92143" y="0"/>
                      <a:pt x="1021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457200" tIns="91425" rIns="7315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ru-RU" dirty="0" smtClean="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rPr>
                  <a:t>Настраиваемая рассылка</a:t>
                </a:r>
                <a:endParaRPr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10" name="Google Shape;210;p8"/>
              <p:cNvSpPr/>
              <p:nvPr/>
            </p:nvSpPr>
            <p:spPr>
              <a:xfrm>
                <a:off x="4475550" y="3387413"/>
                <a:ext cx="909975" cy="909950"/>
              </a:xfrm>
              <a:custGeom>
                <a:avLst/>
                <a:gdLst/>
                <a:ahLst/>
                <a:cxnLst/>
                <a:rect l="l" t="t" r="r" b="b"/>
                <a:pathLst>
                  <a:path w="36399" h="36398" extrusionOk="0">
                    <a:moveTo>
                      <a:pt x="18194" y="0"/>
                    </a:moveTo>
                    <a:cubicBezTo>
                      <a:pt x="8145" y="0"/>
                      <a:pt x="1" y="8144"/>
                      <a:pt x="1" y="18193"/>
                    </a:cubicBezTo>
                    <a:cubicBezTo>
                      <a:pt x="1" y="28242"/>
                      <a:pt x="8145" y="36397"/>
                      <a:pt x="18194" y="36397"/>
                    </a:cubicBezTo>
                    <a:cubicBezTo>
                      <a:pt x="28254" y="36397"/>
                      <a:pt x="36398" y="28242"/>
                      <a:pt x="36398" y="18193"/>
                    </a:cubicBezTo>
                    <a:cubicBezTo>
                      <a:pt x="36398" y="8144"/>
                      <a:pt x="28254" y="0"/>
                      <a:pt x="1819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" name="Google Shape;211;p8"/>
            <p:cNvGrpSpPr/>
            <p:nvPr/>
          </p:nvGrpSpPr>
          <p:grpSpPr>
            <a:xfrm>
              <a:off x="1988035" y="4427858"/>
              <a:ext cx="3323490" cy="1213271"/>
              <a:chOff x="3758200" y="2648613"/>
              <a:chExt cx="3006051" cy="909976"/>
            </a:xfrm>
          </p:grpSpPr>
          <p:sp>
            <p:nvSpPr>
              <p:cNvPr id="212" name="Google Shape;212;p8"/>
              <p:cNvSpPr/>
              <p:nvPr/>
            </p:nvSpPr>
            <p:spPr>
              <a:xfrm>
                <a:off x="4209451" y="2648614"/>
                <a:ext cx="2554800" cy="909975"/>
              </a:xfrm>
              <a:custGeom>
                <a:avLst/>
                <a:gdLst/>
                <a:ahLst/>
                <a:cxnLst/>
                <a:rect l="l" t="t" r="r" b="b"/>
                <a:pathLst>
                  <a:path w="102192" h="36399" extrusionOk="0">
                    <a:moveTo>
                      <a:pt x="1" y="1"/>
                    </a:moveTo>
                    <a:cubicBezTo>
                      <a:pt x="10049" y="1"/>
                      <a:pt x="18193" y="8145"/>
                      <a:pt x="18193" y="18194"/>
                    </a:cubicBezTo>
                    <a:cubicBezTo>
                      <a:pt x="18193" y="28242"/>
                      <a:pt x="10049" y="36398"/>
                      <a:pt x="1" y="36398"/>
                    </a:cubicBezTo>
                    <a:lnTo>
                      <a:pt x="83999" y="36398"/>
                    </a:lnTo>
                    <a:cubicBezTo>
                      <a:pt x="94048" y="36398"/>
                      <a:pt x="102192" y="28242"/>
                      <a:pt x="102192" y="18194"/>
                    </a:cubicBezTo>
                    <a:cubicBezTo>
                      <a:pt x="102192" y="8145"/>
                      <a:pt x="94048" y="1"/>
                      <a:pt x="83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31500" tIns="91425" rIns="4572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ru-RU" sz="1600" dirty="0" smtClean="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Привычный интерфейс</a:t>
                </a:r>
                <a:endParaRPr sz="16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13" name="Google Shape;213;p8"/>
              <p:cNvSpPr/>
              <p:nvPr/>
            </p:nvSpPr>
            <p:spPr>
              <a:xfrm>
                <a:off x="3758200" y="2648613"/>
                <a:ext cx="909975" cy="909975"/>
              </a:xfrm>
              <a:custGeom>
                <a:avLst/>
                <a:gdLst/>
                <a:ahLst/>
                <a:cxnLst/>
                <a:rect l="l" t="t" r="r" b="b"/>
                <a:pathLst>
                  <a:path w="36399" h="36399" extrusionOk="0">
                    <a:moveTo>
                      <a:pt x="18193" y="1"/>
                    </a:moveTo>
                    <a:cubicBezTo>
                      <a:pt x="8145" y="1"/>
                      <a:pt x="1" y="8145"/>
                      <a:pt x="1" y="18194"/>
                    </a:cubicBezTo>
                    <a:cubicBezTo>
                      <a:pt x="1" y="28242"/>
                      <a:pt x="8145" y="36398"/>
                      <a:pt x="18193" y="36398"/>
                    </a:cubicBezTo>
                    <a:cubicBezTo>
                      <a:pt x="28242" y="36398"/>
                      <a:pt x="36398" y="28242"/>
                      <a:pt x="36398" y="18194"/>
                    </a:cubicBezTo>
                    <a:cubicBezTo>
                      <a:pt x="36398" y="8145"/>
                      <a:pt x="28242" y="1"/>
                      <a:pt x="18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8"/>
            <p:cNvGrpSpPr/>
            <p:nvPr/>
          </p:nvGrpSpPr>
          <p:grpSpPr>
            <a:xfrm>
              <a:off x="1988061" y="2511440"/>
              <a:ext cx="3323489" cy="1213236"/>
              <a:chOff x="3758200" y="1211238"/>
              <a:chExt cx="3006050" cy="909950"/>
            </a:xfrm>
          </p:grpSpPr>
          <p:sp>
            <p:nvSpPr>
              <p:cNvPr id="215" name="Google Shape;215;p8"/>
              <p:cNvSpPr/>
              <p:nvPr/>
            </p:nvSpPr>
            <p:spPr>
              <a:xfrm>
                <a:off x="4209450" y="1211238"/>
                <a:ext cx="2554800" cy="909950"/>
              </a:xfrm>
              <a:custGeom>
                <a:avLst/>
                <a:gdLst/>
                <a:ahLst/>
                <a:cxnLst/>
                <a:rect l="l" t="t" r="r" b="b"/>
                <a:pathLst>
                  <a:path w="102192" h="36398" extrusionOk="0">
                    <a:moveTo>
                      <a:pt x="1" y="1"/>
                    </a:moveTo>
                    <a:cubicBezTo>
                      <a:pt x="10049" y="1"/>
                      <a:pt x="18193" y="8145"/>
                      <a:pt x="18193" y="18193"/>
                    </a:cubicBezTo>
                    <a:cubicBezTo>
                      <a:pt x="18193" y="28242"/>
                      <a:pt x="10049" y="36398"/>
                      <a:pt x="1" y="36398"/>
                    </a:cubicBezTo>
                    <a:lnTo>
                      <a:pt x="83999" y="36398"/>
                    </a:lnTo>
                    <a:cubicBezTo>
                      <a:pt x="94048" y="36398"/>
                      <a:pt x="102192" y="28242"/>
                      <a:pt x="102192" y="18193"/>
                    </a:cubicBezTo>
                    <a:cubicBezTo>
                      <a:pt x="102192" y="8145"/>
                      <a:pt x="94048" y="1"/>
                      <a:pt x="83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731500" tIns="91425" rIns="4572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US" sz="1600" dirty="0" err="1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Один</a:t>
                </a:r>
                <a:r>
                  <a:rPr lang="en-US" sz="1600" dirty="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 </a:t>
                </a:r>
                <a:r>
                  <a:rPr lang="en-US" sz="1600" dirty="0" err="1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источник</a:t>
                </a:r>
                <a:r>
                  <a:rPr lang="en-US" sz="1600" dirty="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 </a:t>
                </a:r>
                <a:r>
                  <a:rPr lang="en-US" sz="1600" dirty="0" err="1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для</a:t>
                </a:r>
                <a:r>
                  <a:rPr lang="en-US" sz="1600" dirty="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 </a:t>
                </a:r>
                <a:r>
                  <a:rPr lang="en-US" sz="1600" dirty="0" err="1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всего</a:t>
                </a:r>
                <a:endParaRPr sz="16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16" name="Google Shape;216;p8"/>
              <p:cNvSpPr/>
              <p:nvPr/>
            </p:nvSpPr>
            <p:spPr>
              <a:xfrm>
                <a:off x="3758200" y="1211238"/>
                <a:ext cx="909975" cy="909950"/>
              </a:xfrm>
              <a:custGeom>
                <a:avLst/>
                <a:gdLst/>
                <a:ahLst/>
                <a:cxnLst/>
                <a:rect l="l" t="t" r="r" b="b"/>
                <a:pathLst>
                  <a:path w="36399" h="36398" extrusionOk="0">
                    <a:moveTo>
                      <a:pt x="18193" y="1"/>
                    </a:moveTo>
                    <a:cubicBezTo>
                      <a:pt x="8145" y="1"/>
                      <a:pt x="1" y="8145"/>
                      <a:pt x="1" y="18193"/>
                    </a:cubicBezTo>
                    <a:cubicBezTo>
                      <a:pt x="1" y="28242"/>
                      <a:pt x="8145" y="36398"/>
                      <a:pt x="18193" y="36398"/>
                    </a:cubicBezTo>
                    <a:cubicBezTo>
                      <a:pt x="28242" y="36398"/>
                      <a:pt x="36398" y="28242"/>
                      <a:pt x="36398" y="18193"/>
                    </a:cubicBezTo>
                    <a:cubicBezTo>
                      <a:pt x="36398" y="8145"/>
                      <a:pt x="28242" y="1"/>
                      <a:pt x="181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7" name="Google Shape;217;p8"/>
            <p:cNvGrpSpPr/>
            <p:nvPr/>
          </p:nvGrpSpPr>
          <p:grpSpPr>
            <a:xfrm>
              <a:off x="609583" y="3466692"/>
              <a:ext cx="3268179" cy="1213270"/>
              <a:chOff x="2379750" y="1927688"/>
              <a:chExt cx="3005775" cy="909975"/>
            </a:xfrm>
          </p:grpSpPr>
          <p:sp>
            <p:nvSpPr>
              <p:cNvPr id="218" name="Google Shape;218;p8"/>
              <p:cNvSpPr/>
              <p:nvPr/>
            </p:nvSpPr>
            <p:spPr>
              <a:xfrm>
                <a:off x="2379750" y="1927688"/>
                <a:ext cx="2554825" cy="909975"/>
              </a:xfrm>
              <a:custGeom>
                <a:avLst/>
                <a:gdLst/>
                <a:ahLst/>
                <a:cxnLst/>
                <a:rect l="l" t="t" r="r" b="b"/>
                <a:pathLst>
                  <a:path w="102193" h="36399" extrusionOk="0">
                    <a:moveTo>
                      <a:pt x="18194" y="1"/>
                    </a:moveTo>
                    <a:cubicBezTo>
                      <a:pt x="8145" y="1"/>
                      <a:pt x="1" y="8145"/>
                      <a:pt x="1" y="18194"/>
                    </a:cubicBezTo>
                    <a:cubicBezTo>
                      <a:pt x="1" y="28243"/>
                      <a:pt x="8145" y="36398"/>
                      <a:pt x="18194" y="36398"/>
                    </a:cubicBezTo>
                    <a:lnTo>
                      <a:pt x="102192" y="36398"/>
                    </a:lnTo>
                    <a:cubicBezTo>
                      <a:pt x="92143" y="36398"/>
                      <a:pt x="83999" y="28243"/>
                      <a:pt x="83999" y="18194"/>
                    </a:cubicBezTo>
                    <a:cubicBezTo>
                      <a:pt x="83999" y="8145"/>
                      <a:pt x="92143" y="1"/>
                      <a:pt x="1021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457200" tIns="91425" rIns="731500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ru-RU" sz="1600" dirty="0" smtClean="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Удобно поделиться</a:t>
                </a:r>
                <a:endParaRPr sz="16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19" name="Google Shape;219;p8"/>
              <p:cNvSpPr/>
              <p:nvPr/>
            </p:nvSpPr>
            <p:spPr>
              <a:xfrm>
                <a:off x="4475550" y="1927688"/>
                <a:ext cx="909975" cy="909975"/>
              </a:xfrm>
              <a:custGeom>
                <a:avLst/>
                <a:gdLst/>
                <a:ahLst/>
                <a:cxnLst/>
                <a:rect l="l" t="t" r="r" b="b"/>
                <a:pathLst>
                  <a:path w="36399" h="36399" extrusionOk="0">
                    <a:moveTo>
                      <a:pt x="18194" y="1"/>
                    </a:moveTo>
                    <a:cubicBezTo>
                      <a:pt x="8145" y="1"/>
                      <a:pt x="1" y="8145"/>
                      <a:pt x="1" y="18194"/>
                    </a:cubicBezTo>
                    <a:cubicBezTo>
                      <a:pt x="1" y="28243"/>
                      <a:pt x="8145" y="36398"/>
                      <a:pt x="18194" y="36398"/>
                    </a:cubicBezTo>
                    <a:cubicBezTo>
                      <a:pt x="28254" y="36398"/>
                      <a:pt x="36398" y="28243"/>
                      <a:pt x="36398" y="18194"/>
                    </a:cubicBezTo>
                    <a:cubicBezTo>
                      <a:pt x="36398" y="8145"/>
                      <a:pt x="28254" y="1"/>
                      <a:pt x="181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" name="Google Shape;220;p8"/>
            <p:cNvSpPr/>
            <p:nvPr/>
          </p:nvSpPr>
          <p:spPr>
            <a:xfrm>
              <a:off x="2137175" y="2719825"/>
              <a:ext cx="1646197" cy="3697641"/>
            </a:xfrm>
            <a:custGeom>
              <a:avLst/>
              <a:gdLst/>
              <a:ahLst/>
              <a:cxnLst/>
              <a:rect l="l" t="t" r="r" b="b"/>
              <a:pathLst>
                <a:path w="53692" h="110932" extrusionOk="0">
                  <a:moveTo>
                    <a:pt x="12240" y="0"/>
                  </a:moveTo>
                  <a:cubicBezTo>
                    <a:pt x="5644" y="0"/>
                    <a:pt x="298" y="5346"/>
                    <a:pt x="286" y="11930"/>
                  </a:cubicBezTo>
                  <a:cubicBezTo>
                    <a:pt x="286" y="18312"/>
                    <a:pt x="5501" y="23694"/>
                    <a:pt x="11883" y="23884"/>
                  </a:cubicBezTo>
                  <a:lnTo>
                    <a:pt x="12038" y="23884"/>
                  </a:lnTo>
                  <a:cubicBezTo>
                    <a:pt x="16646" y="23956"/>
                    <a:pt x="21063" y="25670"/>
                    <a:pt x="24325" y="28933"/>
                  </a:cubicBezTo>
                  <a:lnTo>
                    <a:pt x="24480" y="29087"/>
                  </a:lnTo>
                  <a:cubicBezTo>
                    <a:pt x="27492" y="32100"/>
                    <a:pt x="29028" y="36219"/>
                    <a:pt x="28992" y="40482"/>
                  </a:cubicBezTo>
                  <a:cubicBezTo>
                    <a:pt x="28992" y="40517"/>
                    <a:pt x="28992" y="40565"/>
                    <a:pt x="28992" y="40601"/>
                  </a:cubicBezTo>
                  <a:cubicBezTo>
                    <a:pt x="28992" y="40624"/>
                    <a:pt x="28992" y="40648"/>
                    <a:pt x="28992" y="40660"/>
                  </a:cubicBezTo>
                  <a:cubicBezTo>
                    <a:pt x="29004" y="45077"/>
                    <a:pt x="27445" y="49340"/>
                    <a:pt x="24325" y="52447"/>
                  </a:cubicBezTo>
                  <a:lnTo>
                    <a:pt x="23932" y="52840"/>
                  </a:lnTo>
                  <a:cubicBezTo>
                    <a:pt x="21027" y="55757"/>
                    <a:pt x="17094" y="57513"/>
                    <a:pt x="12988" y="57513"/>
                  </a:cubicBezTo>
                  <a:cubicBezTo>
                    <a:pt x="12854" y="57513"/>
                    <a:pt x="12720" y="57511"/>
                    <a:pt x="12586" y="57508"/>
                  </a:cubicBezTo>
                  <a:cubicBezTo>
                    <a:pt x="12467" y="57502"/>
                    <a:pt x="12348" y="57499"/>
                    <a:pt x="12228" y="57499"/>
                  </a:cubicBezTo>
                  <a:cubicBezTo>
                    <a:pt x="12109" y="57499"/>
                    <a:pt x="11990" y="57502"/>
                    <a:pt x="11871" y="57508"/>
                  </a:cubicBezTo>
                  <a:cubicBezTo>
                    <a:pt x="5704" y="57686"/>
                    <a:pt x="572" y="62734"/>
                    <a:pt x="298" y="68902"/>
                  </a:cubicBezTo>
                  <a:cubicBezTo>
                    <a:pt x="1" y="75736"/>
                    <a:pt x="5454" y="81379"/>
                    <a:pt x="12228" y="81379"/>
                  </a:cubicBezTo>
                  <a:lnTo>
                    <a:pt x="12288" y="81379"/>
                  </a:lnTo>
                  <a:cubicBezTo>
                    <a:pt x="12321" y="81379"/>
                    <a:pt x="12353" y="81379"/>
                    <a:pt x="12386" y="81379"/>
                  </a:cubicBezTo>
                  <a:cubicBezTo>
                    <a:pt x="16114" y="81379"/>
                    <a:pt x="19729" y="82724"/>
                    <a:pt x="22373" y="85368"/>
                  </a:cubicBezTo>
                  <a:lnTo>
                    <a:pt x="23861" y="86856"/>
                  </a:lnTo>
                  <a:cubicBezTo>
                    <a:pt x="27159" y="90154"/>
                    <a:pt x="28861" y="94643"/>
                    <a:pt x="28992" y="99310"/>
                  </a:cubicBezTo>
                  <a:cubicBezTo>
                    <a:pt x="29004" y="99834"/>
                    <a:pt x="29052" y="100370"/>
                    <a:pt x="29135" y="100906"/>
                  </a:cubicBezTo>
                  <a:cubicBezTo>
                    <a:pt x="29945" y="106085"/>
                    <a:pt x="34184" y="110181"/>
                    <a:pt x="39387" y="110835"/>
                  </a:cubicBezTo>
                  <a:cubicBezTo>
                    <a:pt x="39906" y="110900"/>
                    <a:pt x="40420" y="110932"/>
                    <a:pt x="40927" y="110932"/>
                  </a:cubicBezTo>
                  <a:cubicBezTo>
                    <a:pt x="48036" y="110932"/>
                    <a:pt x="53692" y="104720"/>
                    <a:pt x="52769" y="97429"/>
                  </a:cubicBezTo>
                  <a:cubicBezTo>
                    <a:pt x="52102" y="92214"/>
                    <a:pt x="47959" y="87964"/>
                    <a:pt x="42768" y="87190"/>
                  </a:cubicBezTo>
                  <a:cubicBezTo>
                    <a:pt x="42232" y="87106"/>
                    <a:pt x="41708" y="87071"/>
                    <a:pt x="41184" y="87059"/>
                  </a:cubicBezTo>
                  <a:cubicBezTo>
                    <a:pt x="36470" y="86952"/>
                    <a:pt x="31921" y="85261"/>
                    <a:pt x="28588" y="81915"/>
                  </a:cubicBezTo>
                  <a:lnTo>
                    <a:pt x="28052" y="81391"/>
                  </a:lnTo>
                  <a:cubicBezTo>
                    <a:pt x="25182" y="78510"/>
                    <a:pt x="23789" y="74498"/>
                    <a:pt x="24135" y="70450"/>
                  </a:cubicBezTo>
                  <a:cubicBezTo>
                    <a:pt x="24159" y="70116"/>
                    <a:pt x="24170" y="69783"/>
                    <a:pt x="24170" y="69438"/>
                  </a:cubicBezTo>
                  <a:cubicBezTo>
                    <a:pt x="24170" y="69414"/>
                    <a:pt x="24170" y="69402"/>
                    <a:pt x="24170" y="69378"/>
                  </a:cubicBezTo>
                  <a:cubicBezTo>
                    <a:pt x="24147" y="64985"/>
                    <a:pt x="25718" y="60722"/>
                    <a:pt x="28826" y="57615"/>
                  </a:cubicBezTo>
                  <a:lnTo>
                    <a:pt x="29231" y="57210"/>
                  </a:lnTo>
                  <a:cubicBezTo>
                    <a:pt x="32148" y="54293"/>
                    <a:pt x="36081" y="52537"/>
                    <a:pt x="40186" y="52537"/>
                  </a:cubicBezTo>
                  <a:cubicBezTo>
                    <a:pt x="40320" y="52537"/>
                    <a:pt x="40455" y="52539"/>
                    <a:pt x="40589" y="52543"/>
                  </a:cubicBezTo>
                  <a:lnTo>
                    <a:pt x="41292" y="52543"/>
                  </a:lnTo>
                  <a:cubicBezTo>
                    <a:pt x="47459" y="52352"/>
                    <a:pt x="52591" y="47304"/>
                    <a:pt x="52853" y="41136"/>
                  </a:cubicBezTo>
                  <a:cubicBezTo>
                    <a:pt x="53150" y="34302"/>
                    <a:pt x="47697" y="28659"/>
                    <a:pt x="40923" y="28659"/>
                  </a:cubicBezTo>
                  <a:cubicBezTo>
                    <a:pt x="40827" y="28659"/>
                    <a:pt x="40720" y="28659"/>
                    <a:pt x="40625" y="28671"/>
                  </a:cubicBezTo>
                  <a:cubicBezTo>
                    <a:pt x="40491" y="28674"/>
                    <a:pt x="40358" y="28676"/>
                    <a:pt x="40225" y="28676"/>
                  </a:cubicBezTo>
                  <a:cubicBezTo>
                    <a:pt x="36105" y="28676"/>
                    <a:pt x="32137" y="27076"/>
                    <a:pt x="29219" y="24158"/>
                  </a:cubicBezTo>
                  <a:cubicBezTo>
                    <a:pt x="25933" y="20884"/>
                    <a:pt x="24230" y="16431"/>
                    <a:pt x="24170" y="11800"/>
                  </a:cubicBezTo>
                  <a:cubicBezTo>
                    <a:pt x="24170" y="11740"/>
                    <a:pt x="24170" y="11692"/>
                    <a:pt x="24170" y="11645"/>
                  </a:cubicBezTo>
                  <a:cubicBezTo>
                    <a:pt x="24016" y="5251"/>
                    <a:pt x="18634" y="12"/>
                    <a:pt x="122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21" name="Google Shape;221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60338" y="5771650"/>
              <a:ext cx="495625" cy="495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p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105650" y="3828450"/>
              <a:ext cx="495600" cy="495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3" name="Google Shape;223;p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258700" y="2870263"/>
              <a:ext cx="495600" cy="495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303525" y="4798600"/>
              <a:ext cx="495600" cy="4956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7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9"/>
          <p:cNvSpPr/>
          <p:nvPr/>
        </p:nvSpPr>
        <p:spPr>
          <a:xfrm>
            <a:off x="0" y="0"/>
            <a:ext cx="681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1" name="Google Shape;231;p9"/>
          <p:cNvGrpSpPr/>
          <p:nvPr/>
        </p:nvGrpSpPr>
        <p:grpSpPr>
          <a:xfrm>
            <a:off x="0" y="0"/>
            <a:ext cx="1066825" cy="6858000"/>
            <a:chOff x="0" y="0"/>
            <a:chExt cx="1066825" cy="6858000"/>
          </a:xfrm>
        </p:grpSpPr>
        <p:sp>
          <p:nvSpPr>
            <p:cNvPr id="232" name="Google Shape;232;p9"/>
            <p:cNvSpPr/>
            <p:nvPr/>
          </p:nvSpPr>
          <p:spPr>
            <a:xfrm>
              <a:off x="681325" y="0"/>
              <a:ext cx="385500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0" y="5876975"/>
              <a:ext cx="708000" cy="981000"/>
            </a:xfrm>
            <a:prstGeom prst="triangle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  <p:grpSp>
        <p:nvGrpSpPr>
          <p:cNvPr id="234" name="Google Shape;234;p9"/>
          <p:cNvGrpSpPr/>
          <p:nvPr/>
        </p:nvGrpSpPr>
        <p:grpSpPr>
          <a:xfrm>
            <a:off x="681325" y="282220"/>
            <a:ext cx="8463100" cy="521100"/>
            <a:chOff x="681325" y="282220"/>
            <a:chExt cx="8463100" cy="521100"/>
          </a:xfrm>
        </p:grpSpPr>
        <p:sp>
          <p:nvSpPr>
            <p:cNvPr id="235" name="Google Shape;235;p9"/>
            <p:cNvSpPr txBox="1"/>
            <p:nvPr/>
          </p:nvSpPr>
          <p:spPr>
            <a:xfrm>
              <a:off x="1277825" y="334925"/>
              <a:ext cx="7866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smtClean="0">
                  <a:latin typeface="Lato"/>
                  <a:ea typeface="Lato"/>
                  <a:cs typeface="Lato"/>
                  <a:sym typeface="Lato"/>
                </a:rPr>
                <a:t>API-</a:t>
              </a:r>
              <a:r>
                <a:rPr lang="en-US" sz="1800" dirty="0" err="1" smtClean="0">
                  <a:latin typeface="Lato"/>
                  <a:ea typeface="Lato"/>
                  <a:cs typeface="Lato"/>
                  <a:sym typeface="Lato"/>
                </a:rPr>
                <a:t>оболочк</a:t>
              </a:r>
              <a:r>
                <a:rPr lang="ru-RU" sz="1800" dirty="0" smtClean="0">
                  <a:latin typeface="Lato"/>
                  <a:ea typeface="Lato"/>
                  <a:cs typeface="Lato"/>
                  <a:sym typeface="Lato"/>
                </a:rPr>
                <a:t>а </a:t>
              </a:r>
              <a:r>
                <a:rPr lang="en-US" sz="1800" dirty="0" smtClean="0">
                  <a:latin typeface="Lato"/>
                  <a:ea typeface="Lato"/>
                  <a:cs typeface="Lato"/>
                  <a:sym typeface="Lato"/>
                </a:rPr>
                <a:t>Telegram </a:t>
              </a:r>
              <a:r>
                <a:rPr lang="en-US" sz="1800" dirty="0">
                  <a:latin typeface="Lato"/>
                  <a:ea typeface="Lato"/>
                  <a:cs typeface="Lato"/>
                  <a:sym typeface="Lato"/>
                </a:rPr>
                <a:t>| </a:t>
              </a:r>
              <a:r>
                <a:rPr lang="en-US" sz="1800" b="1" dirty="0" err="1" smtClean="0">
                  <a:latin typeface="Lato"/>
                  <a:ea typeface="Lato"/>
                  <a:cs typeface="Lato"/>
                  <a:sym typeface="Lato"/>
                </a:rPr>
                <a:t>telebot</a:t>
              </a:r>
              <a:endParaRPr sz="1800" b="1" dirty="0"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236" name="Google Shape;236;p9"/>
            <p:cNvGrpSpPr/>
            <p:nvPr/>
          </p:nvGrpSpPr>
          <p:grpSpPr>
            <a:xfrm>
              <a:off x="681325" y="282220"/>
              <a:ext cx="522650" cy="521100"/>
              <a:chOff x="681325" y="282220"/>
              <a:chExt cx="522650" cy="521100"/>
            </a:xfrm>
          </p:grpSpPr>
          <p:sp>
            <p:nvSpPr>
              <p:cNvPr id="237" name="Google Shape;237;p9"/>
              <p:cNvSpPr txBox="1"/>
              <p:nvPr/>
            </p:nvSpPr>
            <p:spPr>
              <a:xfrm>
                <a:off x="681325" y="282220"/>
                <a:ext cx="385500" cy="52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b="1">
                    <a:solidFill>
                      <a:schemeClr val="lt1"/>
                    </a:solidFill>
                    <a:latin typeface="Lato"/>
                    <a:ea typeface="Lato"/>
                    <a:cs typeface="Lato"/>
                    <a:sym typeface="Lato"/>
                  </a:rPr>
                  <a:t>1</a:t>
                </a:r>
                <a:endParaRPr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38" name="Google Shape;238;p9"/>
              <p:cNvSpPr/>
              <p:nvPr/>
            </p:nvSpPr>
            <p:spPr>
              <a:xfrm>
                <a:off x="1140675" y="352319"/>
                <a:ext cx="63300" cy="444300"/>
              </a:xfrm>
              <a:prstGeom prst="roundRect">
                <a:avLst>
                  <a:gd name="adj" fmla="val 47749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9" name="Google Shape;239;p9"/>
          <p:cNvSpPr txBox="1"/>
          <p:nvPr/>
        </p:nvSpPr>
        <p:spPr>
          <a:xfrm rot="-5400000">
            <a:off x="-1976250" y="3074050"/>
            <a:ext cx="46605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Разработка</a:t>
            </a:r>
            <a:endParaRPr sz="6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40" name="Google Shape;240;p9"/>
          <p:cNvGrpSpPr/>
          <p:nvPr/>
        </p:nvGrpSpPr>
        <p:grpSpPr>
          <a:xfrm>
            <a:off x="681325" y="1011486"/>
            <a:ext cx="8462625" cy="521100"/>
            <a:chOff x="681325" y="1011486"/>
            <a:chExt cx="8462625" cy="521100"/>
          </a:xfrm>
        </p:grpSpPr>
        <p:grpSp>
          <p:nvGrpSpPr>
            <p:cNvPr id="241" name="Google Shape;241;p9"/>
            <p:cNvGrpSpPr/>
            <p:nvPr/>
          </p:nvGrpSpPr>
          <p:grpSpPr>
            <a:xfrm>
              <a:off x="1140675" y="1049932"/>
              <a:ext cx="299825" cy="444367"/>
              <a:chOff x="450375" y="1062388"/>
              <a:chExt cx="299825" cy="442200"/>
            </a:xfrm>
          </p:grpSpPr>
          <p:sp>
            <p:nvSpPr>
              <p:cNvPr id="242" name="Google Shape;242;p9"/>
              <p:cNvSpPr/>
              <p:nvPr/>
            </p:nvSpPr>
            <p:spPr>
              <a:xfrm>
                <a:off x="450375" y="106238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9"/>
              <p:cNvSpPr/>
              <p:nvPr/>
            </p:nvSpPr>
            <p:spPr>
              <a:xfrm>
                <a:off x="686900" y="106238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4" name="Google Shape;244;p9"/>
            <p:cNvSpPr txBox="1"/>
            <p:nvPr/>
          </p:nvSpPr>
          <p:spPr>
            <a:xfrm>
              <a:off x="681325" y="1011486"/>
              <a:ext cx="385500" cy="5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2</a:t>
              </a:r>
              <a:endParaRPr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5" name="Google Shape;245;p9"/>
            <p:cNvSpPr txBox="1"/>
            <p:nvPr/>
          </p:nvSpPr>
          <p:spPr>
            <a:xfrm>
              <a:off x="1514350" y="1041275"/>
              <a:ext cx="7629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err="1">
                  <a:latin typeface="Lato"/>
                  <a:ea typeface="Lato"/>
                  <a:cs typeface="Lato"/>
                  <a:sym typeface="Lato"/>
                </a:rPr>
                <a:t>Парсинг</a:t>
              </a:r>
              <a:r>
                <a:rPr lang="en-US" sz="1800" dirty="0"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ru-RU" sz="1800" dirty="0" smtClean="0">
                  <a:latin typeface="Lato"/>
                  <a:ea typeface="Lato"/>
                  <a:cs typeface="Lato"/>
                  <a:sym typeface="Lato"/>
                </a:rPr>
                <a:t>одного источника новостей</a:t>
              </a:r>
              <a:r>
                <a:rPr lang="en-US" sz="1800" dirty="0" smtClean="0">
                  <a:latin typeface="Lato"/>
                  <a:ea typeface="Lato"/>
                  <a:cs typeface="Lato"/>
                  <a:sym typeface="Lato"/>
                </a:rPr>
                <a:t>| </a:t>
              </a:r>
              <a:r>
                <a:rPr lang="en-US" sz="1800" b="1" dirty="0">
                  <a:latin typeface="Lato"/>
                  <a:ea typeface="Lato"/>
                  <a:cs typeface="Lato"/>
                  <a:sym typeface="Lato"/>
                </a:rPr>
                <a:t>requests </a:t>
              </a:r>
              <a:r>
                <a:rPr lang="en-US" sz="1800" dirty="0">
                  <a:latin typeface="Lato"/>
                  <a:ea typeface="Lato"/>
                  <a:cs typeface="Lato"/>
                  <a:sym typeface="Lato"/>
                </a:rPr>
                <a:t>и </a:t>
              </a:r>
              <a:r>
                <a:rPr lang="en-US" sz="1800" b="1" dirty="0">
                  <a:latin typeface="Lato"/>
                  <a:ea typeface="Lato"/>
                  <a:cs typeface="Lato"/>
                  <a:sym typeface="Lato"/>
                </a:rPr>
                <a:t>bs4</a:t>
              </a:r>
              <a:endParaRPr sz="1800" b="1" dirty="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46" name="Google Shape;246;p9"/>
          <p:cNvGrpSpPr/>
          <p:nvPr/>
        </p:nvGrpSpPr>
        <p:grpSpPr>
          <a:xfrm>
            <a:off x="681325" y="1709149"/>
            <a:ext cx="8463050" cy="521100"/>
            <a:chOff x="681325" y="1709149"/>
            <a:chExt cx="8463050" cy="521100"/>
          </a:xfrm>
        </p:grpSpPr>
        <p:grpSp>
          <p:nvGrpSpPr>
            <p:cNvPr id="247" name="Google Shape;247;p9"/>
            <p:cNvGrpSpPr/>
            <p:nvPr/>
          </p:nvGrpSpPr>
          <p:grpSpPr>
            <a:xfrm>
              <a:off x="1140675" y="1747609"/>
              <a:ext cx="536350" cy="444379"/>
              <a:chOff x="450375" y="1756663"/>
              <a:chExt cx="536350" cy="442213"/>
            </a:xfrm>
          </p:grpSpPr>
          <p:sp>
            <p:nvSpPr>
              <p:cNvPr id="248" name="Google Shape;248;p9"/>
              <p:cNvSpPr/>
              <p:nvPr/>
            </p:nvSpPr>
            <p:spPr>
              <a:xfrm>
                <a:off x="450375" y="1756675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9"/>
              <p:cNvSpPr/>
              <p:nvPr/>
            </p:nvSpPr>
            <p:spPr>
              <a:xfrm>
                <a:off x="686900" y="1756663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923425" y="1756663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1" name="Google Shape;251;p9"/>
            <p:cNvSpPr txBox="1"/>
            <p:nvPr/>
          </p:nvSpPr>
          <p:spPr>
            <a:xfrm>
              <a:off x="681325" y="1709149"/>
              <a:ext cx="385500" cy="5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3</a:t>
              </a:r>
              <a:endParaRPr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2" name="Google Shape;252;p9"/>
            <p:cNvSpPr txBox="1"/>
            <p:nvPr/>
          </p:nvSpPr>
          <p:spPr>
            <a:xfrm>
              <a:off x="1750875" y="1759025"/>
              <a:ext cx="7393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800" dirty="0" smtClean="0">
                  <a:latin typeface="Lato"/>
                  <a:ea typeface="Lato"/>
                  <a:cs typeface="Lato"/>
                  <a:sym typeface="Lato"/>
                </a:rPr>
                <a:t>Доработка алгоритма </a:t>
              </a:r>
              <a:r>
                <a:rPr lang="ru-RU" sz="1800" dirty="0" err="1" smtClean="0">
                  <a:latin typeface="Lato"/>
                  <a:ea typeface="Lato"/>
                  <a:cs typeface="Lato"/>
                  <a:sym typeface="Lato"/>
                </a:rPr>
                <a:t>парсинга</a:t>
              </a:r>
              <a:endParaRPr sz="1800" dirty="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53" name="Google Shape;253;p9"/>
          <p:cNvGrpSpPr/>
          <p:nvPr/>
        </p:nvGrpSpPr>
        <p:grpSpPr>
          <a:xfrm>
            <a:off x="681325" y="2438315"/>
            <a:ext cx="8462575" cy="521100"/>
            <a:chOff x="681325" y="2438315"/>
            <a:chExt cx="8462575" cy="521100"/>
          </a:xfrm>
        </p:grpSpPr>
        <p:grpSp>
          <p:nvGrpSpPr>
            <p:cNvPr id="254" name="Google Shape;254;p9"/>
            <p:cNvGrpSpPr/>
            <p:nvPr/>
          </p:nvGrpSpPr>
          <p:grpSpPr>
            <a:xfrm>
              <a:off x="1140675" y="2476790"/>
              <a:ext cx="796275" cy="444367"/>
              <a:chOff x="450375" y="2482288"/>
              <a:chExt cx="796275" cy="442200"/>
            </a:xfrm>
          </p:grpSpPr>
          <p:sp>
            <p:nvSpPr>
              <p:cNvPr id="255" name="Google Shape;255;p9"/>
              <p:cNvSpPr/>
              <p:nvPr/>
            </p:nvSpPr>
            <p:spPr>
              <a:xfrm>
                <a:off x="450375" y="248228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9"/>
              <p:cNvSpPr/>
              <p:nvPr/>
            </p:nvSpPr>
            <p:spPr>
              <a:xfrm>
                <a:off x="694700" y="248228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9"/>
              <p:cNvSpPr/>
              <p:nvPr/>
            </p:nvSpPr>
            <p:spPr>
              <a:xfrm>
                <a:off x="939025" y="248228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9"/>
              <p:cNvSpPr/>
              <p:nvPr/>
            </p:nvSpPr>
            <p:spPr>
              <a:xfrm>
                <a:off x="1183350" y="248228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9" name="Google Shape;259;p9"/>
            <p:cNvSpPr txBox="1"/>
            <p:nvPr/>
          </p:nvSpPr>
          <p:spPr>
            <a:xfrm>
              <a:off x="681325" y="2438315"/>
              <a:ext cx="385500" cy="5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4</a:t>
              </a:r>
              <a:endParaRPr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60" name="Google Shape;260;p9"/>
            <p:cNvSpPr txBox="1"/>
            <p:nvPr/>
          </p:nvSpPr>
          <p:spPr>
            <a:xfrm>
              <a:off x="2010800" y="2466800"/>
              <a:ext cx="7133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 err="1">
                  <a:latin typeface="Lato"/>
                  <a:ea typeface="Lato"/>
                  <a:cs typeface="Lato"/>
                  <a:sym typeface="Lato"/>
                </a:rPr>
                <a:t>Хранение</a:t>
              </a:r>
              <a:r>
                <a:rPr lang="en-US" sz="1800" dirty="0"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800" dirty="0" err="1">
                  <a:latin typeface="Lato"/>
                  <a:ea typeface="Lato"/>
                  <a:cs typeface="Lato"/>
                  <a:sym typeface="Lato"/>
                </a:rPr>
                <a:t>информации</a:t>
              </a:r>
              <a:r>
                <a:rPr lang="en-US" sz="1800" dirty="0"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800" dirty="0" smtClean="0">
                  <a:latin typeface="Lato"/>
                  <a:ea typeface="Lato"/>
                  <a:cs typeface="Lato"/>
                  <a:sym typeface="Lato"/>
                </a:rPr>
                <a:t>|</a:t>
              </a:r>
              <a:r>
                <a:rPr lang="ru-RU" sz="1800" dirty="0" smtClean="0"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800" b="1" dirty="0" err="1" smtClean="0">
                  <a:latin typeface="Lato"/>
                  <a:ea typeface="Lato"/>
                  <a:cs typeface="Lato"/>
                  <a:sym typeface="Lato"/>
                </a:rPr>
                <a:t>SQLiteStudio</a:t>
              </a:r>
              <a:endParaRPr sz="1800" b="1" dirty="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61" name="Google Shape;261;p9"/>
          <p:cNvGrpSpPr/>
          <p:nvPr/>
        </p:nvGrpSpPr>
        <p:grpSpPr>
          <a:xfrm>
            <a:off x="681325" y="3167480"/>
            <a:ext cx="8463000" cy="521100"/>
            <a:chOff x="681325" y="3167480"/>
            <a:chExt cx="8463000" cy="521100"/>
          </a:xfrm>
        </p:grpSpPr>
        <p:grpSp>
          <p:nvGrpSpPr>
            <p:cNvPr id="262" name="Google Shape;262;p9"/>
            <p:cNvGrpSpPr/>
            <p:nvPr/>
          </p:nvGrpSpPr>
          <p:grpSpPr>
            <a:xfrm>
              <a:off x="1140675" y="3174542"/>
              <a:ext cx="1040600" cy="444367"/>
              <a:chOff x="450375" y="3176638"/>
              <a:chExt cx="1040600" cy="442200"/>
            </a:xfrm>
          </p:grpSpPr>
          <p:sp>
            <p:nvSpPr>
              <p:cNvPr id="263" name="Google Shape;263;p9"/>
              <p:cNvSpPr/>
              <p:nvPr/>
            </p:nvSpPr>
            <p:spPr>
              <a:xfrm>
                <a:off x="450375" y="317663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9"/>
              <p:cNvSpPr/>
              <p:nvPr/>
            </p:nvSpPr>
            <p:spPr>
              <a:xfrm>
                <a:off x="939025" y="317663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9"/>
              <p:cNvSpPr/>
              <p:nvPr/>
            </p:nvSpPr>
            <p:spPr>
              <a:xfrm>
                <a:off x="694700" y="317663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9"/>
              <p:cNvSpPr/>
              <p:nvPr/>
            </p:nvSpPr>
            <p:spPr>
              <a:xfrm>
                <a:off x="939025" y="317663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9"/>
              <p:cNvSpPr/>
              <p:nvPr/>
            </p:nvSpPr>
            <p:spPr>
              <a:xfrm>
                <a:off x="1183350" y="317663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9"/>
              <p:cNvSpPr/>
              <p:nvPr/>
            </p:nvSpPr>
            <p:spPr>
              <a:xfrm>
                <a:off x="1427675" y="317663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" name="Google Shape;269;p9"/>
            <p:cNvSpPr txBox="1"/>
            <p:nvPr/>
          </p:nvSpPr>
          <p:spPr>
            <a:xfrm>
              <a:off x="681325" y="3167480"/>
              <a:ext cx="385500" cy="5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5</a:t>
              </a:r>
              <a:endParaRPr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0" name="Google Shape;270;p9"/>
            <p:cNvSpPr txBox="1"/>
            <p:nvPr/>
          </p:nvSpPr>
          <p:spPr>
            <a:xfrm>
              <a:off x="2255125" y="3169550"/>
              <a:ext cx="68892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lvl="0"/>
              <a:r>
                <a:rPr lang="ru-RU" sz="1800" dirty="0">
                  <a:latin typeface="Lato"/>
                  <a:ea typeface="Lato"/>
                  <a:cs typeface="Lato"/>
                  <a:sym typeface="Lato"/>
                </a:rPr>
                <a:t>Улучшение пользовательского интерфейса</a:t>
              </a:r>
              <a:endParaRPr lang="ru-RU" sz="1800" b="1" dirty="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71" name="Google Shape;271;p9"/>
          <p:cNvGrpSpPr/>
          <p:nvPr/>
        </p:nvGrpSpPr>
        <p:grpSpPr>
          <a:xfrm>
            <a:off x="681325" y="3834670"/>
            <a:ext cx="8462825" cy="521100"/>
            <a:chOff x="681325" y="3834670"/>
            <a:chExt cx="8462825" cy="521100"/>
          </a:xfrm>
        </p:grpSpPr>
        <p:grpSp>
          <p:nvGrpSpPr>
            <p:cNvPr id="272" name="Google Shape;272;p9"/>
            <p:cNvGrpSpPr/>
            <p:nvPr/>
          </p:nvGrpSpPr>
          <p:grpSpPr>
            <a:xfrm>
              <a:off x="1140675" y="3872295"/>
              <a:ext cx="1284925" cy="446139"/>
              <a:chOff x="450375" y="3870988"/>
              <a:chExt cx="1284925" cy="443963"/>
            </a:xfrm>
          </p:grpSpPr>
          <p:sp>
            <p:nvSpPr>
              <p:cNvPr id="273" name="Google Shape;273;p9"/>
              <p:cNvSpPr/>
              <p:nvPr/>
            </p:nvSpPr>
            <p:spPr>
              <a:xfrm rot="5400000">
                <a:off x="378318" y="3943061"/>
                <a:ext cx="443950" cy="299829"/>
              </a:xfrm>
              <a:custGeom>
                <a:avLst/>
                <a:gdLst/>
                <a:ahLst/>
                <a:cxnLst/>
                <a:rect l="l" t="t" r="r" b="b"/>
                <a:pathLst>
                  <a:path w="3857" h="2605" extrusionOk="0">
                    <a:moveTo>
                      <a:pt x="280" y="1"/>
                    </a:moveTo>
                    <a:cubicBezTo>
                      <a:pt x="116" y="1"/>
                      <a:pt x="0" y="116"/>
                      <a:pt x="0" y="281"/>
                    </a:cubicBezTo>
                    <a:cubicBezTo>
                      <a:pt x="0" y="429"/>
                      <a:pt x="116" y="545"/>
                      <a:pt x="280" y="545"/>
                    </a:cubicBezTo>
                    <a:lnTo>
                      <a:pt x="3577" y="545"/>
                    </a:lnTo>
                    <a:cubicBezTo>
                      <a:pt x="3725" y="545"/>
                      <a:pt x="3840" y="429"/>
                      <a:pt x="3840" y="281"/>
                    </a:cubicBezTo>
                    <a:cubicBezTo>
                      <a:pt x="3840" y="116"/>
                      <a:pt x="3725" y="1"/>
                      <a:pt x="3577" y="1"/>
                    </a:cubicBezTo>
                    <a:close/>
                    <a:moveTo>
                      <a:pt x="280" y="2045"/>
                    </a:moveTo>
                    <a:cubicBezTo>
                      <a:pt x="132" y="2045"/>
                      <a:pt x="0" y="2176"/>
                      <a:pt x="0" y="2325"/>
                    </a:cubicBezTo>
                    <a:cubicBezTo>
                      <a:pt x="0" y="2473"/>
                      <a:pt x="116" y="2605"/>
                      <a:pt x="280" y="2605"/>
                    </a:cubicBezTo>
                    <a:lnTo>
                      <a:pt x="3577" y="2605"/>
                    </a:lnTo>
                    <a:cubicBezTo>
                      <a:pt x="3725" y="2605"/>
                      <a:pt x="3857" y="2473"/>
                      <a:pt x="3857" y="2325"/>
                    </a:cubicBezTo>
                    <a:cubicBezTo>
                      <a:pt x="3857" y="2176"/>
                      <a:pt x="3725" y="2045"/>
                      <a:pt x="3577" y="2045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9"/>
              <p:cNvSpPr/>
              <p:nvPr/>
            </p:nvSpPr>
            <p:spPr>
              <a:xfrm>
                <a:off x="450375" y="387098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9"/>
              <p:cNvSpPr/>
              <p:nvPr/>
            </p:nvSpPr>
            <p:spPr>
              <a:xfrm>
                <a:off x="686900" y="387098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9"/>
              <p:cNvSpPr/>
              <p:nvPr/>
            </p:nvSpPr>
            <p:spPr>
              <a:xfrm>
                <a:off x="939025" y="387098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9"/>
              <p:cNvSpPr/>
              <p:nvPr/>
            </p:nvSpPr>
            <p:spPr>
              <a:xfrm>
                <a:off x="1183350" y="387098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9"/>
              <p:cNvSpPr/>
              <p:nvPr/>
            </p:nvSpPr>
            <p:spPr>
              <a:xfrm>
                <a:off x="1427675" y="3870988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9"/>
              <p:cNvSpPr/>
              <p:nvPr/>
            </p:nvSpPr>
            <p:spPr>
              <a:xfrm>
                <a:off x="1672000" y="3871863"/>
                <a:ext cx="63300" cy="442200"/>
              </a:xfrm>
              <a:prstGeom prst="roundRect">
                <a:avLst>
                  <a:gd name="adj" fmla="val 47749"/>
                </a:avLst>
              </a:pr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" name="Google Shape;280;p9"/>
            <p:cNvSpPr txBox="1"/>
            <p:nvPr/>
          </p:nvSpPr>
          <p:spPr>
            <a:xfrm>
              <a:off x="681325" y="3834670"/>
              <a:ext cx="385500" cy="5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6</a:t>
              </a:r>
              <a:endParaRPr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81" name="Google Shape;281;p9"/>
            <p:cNvSpPr txBox="1"/>
            <p:nvPr/>
          </p:nvSpPr>
          <p:spPr>
            <a:xfrm>
              <a:off x="2499450" y="3872300"/>
              <a:ext cx="6644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lvl="0"/>
              <a:r>
                <a:rPr lang="ru-RU" sz="1800" dirty="0">
                  <a:latin typeface="Lato"/>
                  <a:ea typeface="Lato"/>
                  <a:cs typeface="Lato"/>
                  <a:sym typeface="Lato"/>
                </a:rPr>
                <a:t>Оптимизация работы программы</a:t>
              </a:r>
              <a:endParaRPr lang="ru-RU" sz="1800" b="1" dirty="0"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6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0"/>
          <p:cNvSpPr txBox="1"/>
          <p:nvPr/>
        </p:nvSpPr>
        <p:spPr>
          <a:xfrm>
            <a:off x="383900" y="660875"/>
            <a:ext cx="6159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Алгоритм      работы</a:t>
            </a:r>
            <a:endParaRPr sz="72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24" name="Google Shape;324;p10"/>
          <p:cNvGrpSpPr/>
          <p:nvPr/>
        </p:nvGrpSpPr>
        <p:grpSpPr>
          <a:xfrm>
            <a:off x="575375" y="2721963"/>
            <a:ext cx="3547077" cy="1330725"/>
            <a:chOff x="575375" y="2721963"/>
            <a:chExt cx="3547077" cy="1330725"/>
          </a:xfrm>
        </p:grpSpPr>
        <p:sp>
          <p:nvSpPr>
            <p:cNvPr id="325" name="Google Shape;325;p10"/>
            <p:cNvSpPr txBox="1"/>
            <p:nvPr/>
          </p:nvSpPr>
          <p:spPr>
            <a:xfrm>
              <a:off x="575375" y="2721963"/>
              <a:ext cx="2290200" cy="75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Парсинг</a:t>
              </a:r>
              <a:endParaRPr sz="2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6" name="Google Shape;326;p10"/>
            <p:cNvSpPr txBox="1"/>
            <p:nvPr/>
          </p:nvSpPr>
          <p:spPr>
            <a:xfrm>
              <a:off x="575375" y="3298188"/>
              <a:ext cx="2290200" cy="75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 dirty="0" smtClean="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Новостей с сайта</a:t>
              </a:r>
              <a:endParaRPr sz="16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7" name="Google Shape;327;p10"/>
            <p:cNvSpPr/>
            <p:nvPr/>
          </p:nvSpPr>
          <p:spPr>
            <a:xfrm>
              <a:off x="3109051" y="2880617"/>
              <a:ext cx="1013400" cy="101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01</a:t>
              </a:r>
              <a:endParaRPr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28" name="Google Shape;328;p10"/>
          <p:cNvGrpSpPr/>
          <p:nvPr/>
        </p:nvGrpSpPr>
        <p:grpSpPr>
          <a:xfrm>
            <a:off x="618975" y="4689150"/>
            <a:ext cx="3503476" cy="1340000"/>
            <a:chOff x="618975" y="4689150"/>
            <a:chExt cx="3503476" cy="1340000"/>
          </a:xfrm>
        </p:grpSpPr>
        <p:sp>
          <p:nvSpPr>
            <p:cNvPr id="329" name="Google Shape;329;p10"/>
            <p:cNvSpPr txBox="1"/>
            <p:nvPr/>
          </p:nvSpPr>
          <p:spPr>
            <a:xfrm>
              <a:off x="618975" y="4689150"/>
              <a:ext cx="2290200" cy="75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Подготовка</a:t>
              </a:r>
              <a:endParaRPr sz="2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0" name="Google Shape;330;p10"/>
            <p:cNvSpPr txBox="1"/>
            <p:nvPr/>
          </p:nvSpPr>
          <p:spPr>
            <a:xfrm>
              <a:off x="619074" y="5274650"/>
              <a:ext cx="2290200" cy="75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 err="1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Сообщений</a:t>
              </a:r>
              <a:r>
                <a:rPr lang="en-US" sz="1600" dirty="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r>
                <a:rPr lang="en-US" sz="1600" dirty="0" err="1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рассылки</a:t>
              </a:r>
              <a:endParaRPr sz="16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1" name="Google Shape;331;p10"/>
            <p:cNvSpPr/>
            <p:nvPr/>
          </p:nvSpPr>
          <p:spPr>
            <a:xfrm>
              <a:off x="3109051" y="4852438"/>
              <a:ext cx="1013400" cy="101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03</a:t>
              </a:r>
              <a:endParaRPr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32" name="Google Shape;332;p10"/>
          <p:cNvGrpSpPr/>
          <p:nvPr/>
        </p:nvGrpSpPr>
        <p:grpSpPr>
          <a:xfrm>
            <a:off x="5066941" y="2730225"/>
            <a:ext cx="3503184" cy="1330713"/>
            <a:chOff x="5066941" y="2730225"/>
            <a:chExt cx="3503184" cy="1330713"/>
          </a:xfrm>
        </p:grpSpPr>
        <p:sp>
          <p:nvSpPr>
            <p:cNvPr id="333" name="Google Shape;333;p10"/>
            <p:cNvSpPr txBox="1"/>
            <p:nvPr/>
          </p:nvSpPr>
          <p:spPr>
            <a:xfrm>
              <a:off x="6279925" y="2730225"/>
              <a:ext cx="2290200" cy="75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Сбор</a:t>
              </a:r>
              <a:endParaRPr sz="2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4" name="Google Shape;334;p10"/>
            <p:cNvSpPr txBox="1"/>
            <p:nvPr/>
          </p:nvSpPr>
          <p:spPr>
            <a:xfrm>
              <a:off x="6279825" y="3306438"/>
              <a:ext cx="2290200" cy="75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-RU" sz="1600" dirty="0" smtClean="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Сведений о пользователях</a:t>
              </a:r>
              <a:endParaRPr sz="1600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5" name="Google Shape;335;p10"/>
            <p:cNvSpPr/>
            <p:nvPr/>
          </p:nvSpPr>
          <p:spPr>
            <a:xfrm>
              <a:off x="5066941" y="2880617"/>
              <a:ext cx="1013400" cy="101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02</a:t>
              </a:r>
              <a:endParaRPr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36" name="Google Shape;336;p10"/>
          <p:cNvGrpSpPr/>
          <p:nvPr/>
        </p:nvGrpSpPr>
        <p:grpSpPr>
          <a:xfrm>
            <a:off x="5066941" y="4693763"/>
            <a:ext cx="3503685" cy="1330725"/>
            <a:chOff x="5066941" y="4693763"/>
            <a:chExt cx="3503685" cy="1330725"/>
          </a:xfrm>
        </p:grpSpPr>
        <p:sp>
          <p:nvSpPr>
            <p:cNvPr id="337" name="Google Shape;337;p10"/>
            <p:cNvSpPr txBox="1"/>
            <p:nvPr/>
          </p:nvSpPr>
          <p:spPr>
            <a:xfrm>
              <a:off x="6280425" y="5269988"/>
              <a:ext cx="2290200" cy="75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Для всех подписчиков</a:t>
              </a:r>
              <a:endPara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8" name="Google Shape;338;p10"/>
            <p:cNvSpPr txBox="1"/>
            <p:nvPr/>
          </p:nvSpPr>
          <p:spPr>
            <a:xfrm>
              <a:off x="6280325" y="4693763"/>
              <a:ext cx="2290200" cy="75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1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Рассылка</a:t>
              </a:r>
              <a:endParaRPr sz="2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9" name="Google Shape;339;p10"/>
            <p:cNvSpPr/>
            <p:nvPr/>
          </p:nvSpPr>
          <p:spPr>
            <a:xfrm>
              <a:off x="5066941" y="4852438"/>
              <a:ext cx="1013400" cy="101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04</a:t>
              </a:r>
              <a:endParaRPr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340" name="Google Shape;340;p10"/>
          <p:cNvCxnSpPr>
            <a:stCxn id="327" idx="3"/>
            <a:endCxn id="335" idx="1"/>
          </p:cNvCxnSpPr>
          <p:nvPr/>
        </p:nvCxnSpPr>
        <p:spPr>
          <a:xfrm>
            <a:off x="4122451" y="3387317"/>
            <a:ext cx="944400" cy="6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1" name="Google Shape;341;p10"/>
          <p:cNvCxnSpPr>
            <a:stCxn id="335" idx="2"/>
            <a:endCxn id="331" idx="0"/>
          </p:cNvCxnSpPr>
          <p:nvPr/>
        </p:nvCxnSpPr>
        <p:spPr>
          <a:xfrm rot="5400000">
            <a:off x="4115491" y="3394367"/>
            <a:ext cx="958500" cy="1957800"/>
          </a:xfrm>
          <a:prstGeom prst="bentConnector3">
            <a:avLst>
              <a:gd name="adj1" fmla="val 49996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2" name="Google Shape;342;p10"/>
          <p:cNvCxnSpPr>
            <a:stCxn id="331" idx="3"/>
            <a:endCxn id="339" idx="1"/>
          </p:cNvCxnSpPr>
          <p:nvPr/>
        </p:nvCxnSpPr>
        <p:spPr>
          <a:xfrm>
            <a:off x="4122451" y="5359138"/>
            <a:ext cx="94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3" name="Google Shape;343;p10"/>
          <p:cNvCxnSpPr/>
          <p:nvPr/>
        </p:nvCxnSpPr>
        <p:spPr>
          <a:xfrm rot="10800000">
            <a:off x="3613775" y="4550"/>
            <a:ext cx="0" cy="2877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4" name="Google Shape;344;p10"/>
          <p:cNvCxnSpPr>
            <a:endCxn id="339" idx="2"/>
          </p:cNvCxnSpPr>
          <p:nvPr/>
        </p:nvCxnSpPr>
        <p:spPr>
          <a:xfrm rot="10800000">
            <a:off x="5573641" y="5865838"/>
            <a:ext cx="0" cy="987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6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4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4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8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13"/>
          <p:cNvGrpSpPr/>
          <p:nvPr/>
        </p:nvGrpSpPr>
        <p:grpSpPr>
          <a:xfrm>
            <a:off x="178874" y="1954251"/>
            <a:ext cx="3405300" cy="2949486"/>
            <a:chOff x="178874" y="1954251"/>
            <a:chExt cx="3405300" cy="2949486"/>
          </a:xfrm>
        </p:grpSpPr>
        <p:sp>
          <p:nvSpPr>
            <p:cNvPr id="391" name="Google Shape;391;p13"/>
            <p:cNvSpPr txBox="1"/>
            <p:nvPr/>
          </p:nvSpPr>
          <p:spPr>
            <a:xfrm>
              <a:off x="178887" y="1954251"/>
              <a:ext cx="3050400" cy="104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Это быстрее</a:t>
              </a:r>
              <a:endParaRPr sz="3600" b="1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92" name="Google Shape;392;p13"/>
            <p:cNvSpPr txBox="1"/>
            <p:nvPr/>
          </p:nvSpPr>
          <p:spPr>
            <a:xfrm>
              <a:off x="178874" y="3129538"/>
              <a:ext cx="3405300" cy="1774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rPr>
                <a:t>Легкая настройка бота и стабильные уведомления из единого источника сокращают время до минимума</a:t>
              </a:r>
              <a:endParaRPr sz="16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93" name="Google Shape;393;p13"/>
          <p:cNvGrpSpPr/>
          <p:nvPr/>
        </p:nvGrpSpPr>
        <p:grpSpPr>
          <a:xfrm>
            <a:off x="4256822" y="2473117"/>
            <a:ext cx="3261786" cy="1093985"/>
            <a:chOff x="4256822" y="2473117"/>
            <a:chExt cx="3261786" cy="1093985"/>
          </a:xfrm>
        </p:grpSpPr>
        <p:grpSp>
          <p:nvGrpSpPr>
            <p:cNvPr id="394" name="Google Shape;394;p13"/>
            <p:cNvGrpSpPr/>
            <p:nvPr/>
          </p:nvGrpSpPr>
          <p:grpSpPr>
            <a:xfrm>
              <a:off x="4256822" y="2473117"/>
              <a:ext cx="3261786" cy="1093985"/>
              <a:chOff x="4634313" y="1793213"/>
              <a:chExt cx="2656610" cy="891013"/>
            </a:xfrm>
          </p:grpSpPr>
          <p:sp>
            <p:nvSpPr>
              <p:cNvPr id="395" name="Google Shape;395;p13"/>
              <p:cNvSpPr/>
              <p:nvPr/>
            </p:nvSpPr>
            <p:spPr>
              <a:xfrm>
                <a:off x="5305375" y="2171838"/>
                <a:ext cx="31077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12431" h="3216" extrusionOk="0">
                    <a:moveTo>
                      <a:pt x="10836" y="584"/>
                    </a:moveTo>
                    <a:cubicBezTo>
                      <a:pt x="11395" y="584"/>
                      <a:pt x="11848" y="1036"/>
                      <a:pt x="11848" y="1596"/>
                    </a:cubicBezTo>
                    <a:cubicBezTo>
                      <a:pt x="11848" y="2167"/>
                      <a:pt x="11395" y="2620"/>
                      <a:pt x="10836" y="2620"/>
                    </a:cubicBezTo>
                    <a:cubicBezTo>
                      <a:pt x="10264" y="2620"/>
                      <a:pt x="9812" y="2167"/>
                      <a:pt x="9812" y="1596"/>
                    </a:cubicBezTo>
                    <a:cubicBezTo>
                      <a:pt x="9812" y="1036"/>
                      <a:pt x="10264" y="584"/>
                      <a:pt x="10836" y="584"/>
                    </a:cubicBezTo>
                    <a:close/>
                    <a:moveTo>
                      <a:pt x="10836" y="1"/>
                    </a:moveTo>
                    <a:cubicBezTo>
                      <a:pt x="10157" y="1"/>
                      <a:pt x="9574" y="417"/>
                      <a:pt x="9335" y="1013"/>
                    </a:cubicBezTo>
                    <a:lnTo>
                      <a:pt x="1" y="1013"/>
                    </a:lnTo>
                    <a:lnTo>
                      <a:pt x="1" y="2048"/>
                    </a:lnTo>
                    <a:lnTo>
                      <a:pt x="9288" y="2048"/>
                    </a:lnTo>
                    <a:cubicBezTo>
                      <a:pt x="9478" y="2644"/>
                      <a:pt x="10097" y="3215"/>
                      <a:pt x="10836" y="3215"/>
                    </a:cubicBezTo>
                    <a:cubicBezTo>
                      <a:pt x="11717" y="3215"/>
                      <a:pt x="12431" y="2489"/>
                      <a:pt x="12431" y="1608"/>
                    </a:cubicBezTo>
                    <a:cubicBezTo>
                      <a:pt x="12431" y="715"/>
                      <a:pt x="11717" y="1"/>
                      <a:pt x="108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3"/>
              <p:cNvSpPr/>
              <p:nvPr/>
            </p:nvSpPr>
            <p:spPr>
              <a:xfrm>
                <a:off x="4634313" y="1870025"/>
                <a:ext cx="341689" cy="683721"/>
              </a:xfrm>
              <a:custGeom>
                <a:avLst/>
                <a:gdLst/>
                <a:ahLst/>
                <a:cxnLst/>
                <a:rect l="l" t="t" r="r" b="b"/>
                <a:pathLst>
                  <a:path w="11966" h="23944" extrusionOk="0">
                    <a:moveTo>
                      <a:pt x="11966" y="0"/>
                    </a:moveTo>
                    <a:cubicBezTo>
                      <a:pt x="5370" y="0"/>
                      <a:pt x="0" y="5370"/>
                      <a:pt x="0" y="11966"/>
                    </a:cubicBezTo>
                    <a:cubicBezTo>
                      <a:pt x="0" y="18574"/>
                      <a:pt x="5370" y="23944"/>
                      <a:pt x="11966" y="23944"/>
                    </a:cubicBezTo>
                    <a:lnTo>
                      <a:pt x="11966" y="22860"/>
                    </a:lnTo>
                    <a:cubicBezTo>
                      <a:pt x="5965" y="22860"/>
                      <a:pt x="1084" y="17979"/>
                      <a:pt x="1084" y="11966"/>
                    </a:cubicBezTo>
                    <a:cubicBezTo>
                      <a:pt x="1084" y="5965"/>
                      <a:pt x="5965" y="1084"/>
                      <a:pt x="11966" y="1084"/>
                    </a:cubicBezTo>
                    <a:lnTo>
                      <a:pt x="11966" y="0"/>
                    </a:lnTo>
                    <a:close/>
                  </a:path>
                </a:pathLst>
              </a:custGeom>
              <a:solidFill>
                <a:srgbClr val="EEEEEE"/>
              </a:solidFill>
              <a:ln w="19050" cap="flat" cmpd="sng">
                <a:solidFill>
                  <a:srgbClr val="EEEEE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3"/>
              <p:cNvSpPr/>
              <p:nvPr/>
            </p:nvSpPr>
            <p:spPr>
              <a:xfrm>
                <a:off x="4975975" y="1870025"/>
                <a:ext cx="342060" cy="683721"/>
              </a:xfrm>
              <a:custGeom>
                <a:avLst/>
                <a:gdLst/>
                <a:ahLst/>
                <a:cxnLst/>
                <a:rect l="l" t="t" r="r" b="b"/>
                <a:pathLst>
                  <a:path w="11979" h="23944" extrusionOk="0">
                    <a:moveTo>
                      <a:pt x="1" y="0"/>
                    </a:moveTo>
                    <a:lnTo>
                      <a:pt x="1" y="1084"/>
                    </a:lnTo>
                    <a:cubicBezTo>
                      <a:pt x="6014" y="1084"/>
                      <a:pt x="10895" y="5965"/>
                      <a:pt x="10895" y="11966"/>
                    </a:cubicBezTo>
                    <a:cubicBezTo>
                      <a:pt x="10895" y="17979"/>
                      <a:pt x="6014" y="22860"/>
                      <a:pt x="1" y="22860"/>
                    </a:cubicBezTo>
                    <a:lnTo>
                      <a:pt x="1" y="23944"/>
                    </a:lnTo>
                    <a:cubicBezTo>
                      <a:pt x="6609" y="23944"/>
                      <a:pt x="11979" y="18574"/>
                      <a:pt x="11979" y="11966"/>
                    </a:cubicBezTo>
                    <a:cubicBezTo>
                      <a:pt x="11979" y="5370"/>
                      <a:pt x="6609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3"/>
              <p:cNvSpPr/>
              <p:nvPr/>
            </p:nvSpPr>
            <p:spPr>
              <a:xfrm>
                <a:off x="5747550" y="1914663"/>
                <a:ext cx="1543373" cy="606350"/>
              </a:xfrm>
              <a:custGeom>
                <a:avLst/>
                <a:gdLst/>
                <a:ahLst/>
                <a:cxnLst/>
                <a:rect l="l" t="t" r="r" b="b"/>
                <a:pathLst>
                  <a:path w="54817" h="24254" extrusionOk="0">
                    <a:moveTo>
                      <a:pt x="1060" y="1"/>
                    </a:moveTo>
                    <a:cubicBezTo>
                      <a:pt x="476" y="1"/>
                      <a:pt x="0" y="477"/>
                      <a:pt x="0" y="1060"/>
                    </a:cubicBezTo>
                    <a:lnTo>
                      <a:pt x="0" y="23194"/>
                    </a:lnTo>
                    <a:cubicBezTo>
                      <a:pt x="0" y="23777"/>
                      <a:pt x="476" y="24254"/>
                      <a:pt x="1060" y="24254"/>
                    </a:cubicBezTo>
                    <a:lnTo>
                      <a:pt x="53757" y="24254"/>
                    </a:lnTo>
                    <a:cubicBezTo>
                      <a:pt x="54340" y="24254"/>
                      <a:pt x="54817" y="23777"/>
                      <a:pt x="54817" y="23194"/>
                    </a:cubicBezTo>
                    <a:lnTo>
                      <a:pt x="54817" y="1060"/>
                    </a:lnTo>
                    <a:cubicBezTo>
                      <a:pt x="54817" y="477"/>
                      <a:pt x="54340" y="1"/>
                      <a:pt x="537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sz="160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Получить уведомление</a:t>
                </a:r>
                <a:endParaRPr sz="16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399" name="Google Shape;399;p13"/>
              <p:cNvSpPr/>
              <p:nvPr/>
            </p:nvSpPr>
            <p:spPr>
              <a:xfrm>
                <a:off x="6986675" y="1793213"/>
                <a:ext cx="250375" cy="250350"/>
              </a:xfrm>
              <a:custGeom>
                <a:avLst/>
                <a:gdLst/>
                <a:ahLst/>
                <a:cxnLst/>
                <a:rect l="l" t="t" r="r" b="b"/>
                <a:pathLst>
                  <a:path w="10015" h="10014" extrusionOk="0">
                    <a:moveTo>
                      <a:pt x="5013" y="1"/>
                    </a:moveTo>
                    <a:cubicBezTo>
                      <a:pt x="2251" y="1"/>
                      <a:pt x="1" y="2239"/>
                      <a:pt x="1" y="5001"/>
                    </a:cubicBezTo>
                    <a:cubicBezTo>
                      <a:pt x="1" y="7764"/>
                      <a:pt x="2251" y="10014"/>
                      <a:pt x="5013" y="10014"/>
                    </a:cubicBezTo>
                    <a:cubicBezTo>
                      <a:pt x="7776" y="10014"/>
                      <a:pt x="10014" y="7764"/>
                      <a:pt x="10014" y="5001"/>
                    </a:cubicBezTo>
                    <a:cubicBezTo>
                      <a:pt x="10014" y="2239"/>
                      <a:pt x="7776" y="1"/>
                      <a:pt x="501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3"/>
              <p:cNvSpPr txBox="1"/>
              <p:nvPr/>
            </p:nvSpPr>
            <p:spPr>
              <a:xfrm>
                <a:off x="4634313" y="2058175"/>
                <a:ext cx="683700" cy="299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500" b="1">
                    <a:solidFill>
                      <a:srgbClr val="434343"/>
                    </a:solidFill>
                    <a:latin typeface="Lato"/>
                    <a:ea typeface="Lato"/>
                    <a:cs typeface="Lato"/>
                    <a:sym typeface="Lato"/>
                  </a:rPr>
                  <a:t>Step 2</a:t>
                </a:r>
                <a:endParaRPr sz="1500" b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1" name="Google Shape;401;p13"/>
              <p:cNvSpPr/>
              <p:nvPr/>
            </p:nvSpPr>
            <p:spPr>
              <a:xfrm rot="5400000">
                <a:off x="4904127" y="2543984"/>
                <a:ext cx="144104" cy="136377"/>
              </a:xfrm>
              <a:custGeom>
                <a:avLst/>
                <a:gdLst/>
                <a:ahLst/>
                <a:cxnLst/>
                <a:rect l="l" t="t" r="r" b="b"/>
                <a:pathLst>
                  <a:path w="5763" h="5454" extrusionOk="0">
                    <a:moveTo>
                      <a:pt x="2959" y="0"/>
                    </a:moveTo>
                    <a:cubicBezTo>
                      <a:pt x="2771" y="0"/>
                      <a:pt x="2584" y="71"/>
                      <a:pt x="2441" y="214"/>
                    </a:cubicBezTo>
                    <a:cubicBezTo>
                      <a:pt x="2167" y="500"/>
                      <a:pt x="2167" y="964"/>
                      <a:pt x="2441" y="1250"/>
                    </a:cubicBezTo>
                    <a:lnTo>
                      <a:pt x="3203" y="2000"/>
                    </a:lnTo>
                    <a:lnTo>
                      <a:pt x="726" y="2000"/>
                    </a:lnTo>
                    <a:cubicBezTo>
                      <a:pt x="322" y="2000"/>
                      <a:pt x="0" y="2322"/>
                      <a:pt x="0" y="2727"/>
                    </a:cubicBezTo>
                    <a:cubicBezTo>
                      <a:pt x="0" y="3131"/>
                      <a:pt x="322" y="3453"/>
                      <a:pt x="726" y="3453"/>
                    </a:cubicBezTo>
                    <a:lnTo>
                      <a:pt x="3203" y="3453"/>
                    </a:lnTo>
                    <a:lnTo>
                      <a:pt x="2441" y="4215"/>
                    </a:lnTo>
                    <a:cubicBezTo>
                      <a:pt x="2167" y="4501"/>
                      <a:pt x="2167" y="4953"/>
                      <a:pt x="2441" y="5239"/>
                    </a:cubicBezTo>
                    <a:cubicBezTo>
                      <a:pt x="2584" y="5382"/>
                      <a:pt x="2774" y="5453"/>
                      <a:pt x="2965" y="5453"/>
                    </a:cubicBezTo>
                    <a:cubicBezTo>
                      <a:pt x="3143" y="5453"/>
                      <a:pt x="3334" y="5382"/>
                      <a:pt x="3477" y="5239"/>
                    </a:cubicBezTo>
                    <a:lnTo>
                      <a:pt x="5477" y="3239"/>
                    </a:lnTo>
                    <a:cubicBezTo>
                      <a:pt x="5763" y="2953"/>
                      <a:pt x="5763" y="2500"/>
                      <a:pt x="5477" y="2215"/>
                    </a:cubicBezTo>
                    <a:lnTo>
                      <a:pt x="3477" y="214"/>
                    </a:lnTo>
                    <a:cubicBezTo>
                      <a:pt x="3334" y="71"/>
                      <a:pt x="3146" y="0"/>
                      <a:pt x="29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02" name="Google Shape;402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99488" y="2527525"/>
              <a:ext cx="198550" cy="198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03" name="Google Shape;403;p13"/>
          <p:cNvGrpSpPr/>
          <p:nvPr/>
        </p:nvGrpSpPr>
        <p:grpSpPr>
          <a:xfrm>
            <a:off x="4790071" y="3475585"/>
            <a:ext cx="3261372" cy="1070534"/>
            <a:chOff x="4790071" y="3475585"/>
            <a:chExt cx="3261372" cy="1070534"/>
          </a:xfrm>
        </p:grpSpPr>
        <p:grpSp>
          <p:nvGrpSpPr>
            <p:cNvPr id="404" name="Google Shape;404;p13"/>
            <p:cNvGrpSpPr/>
            <p:nvPr/>
          </p:nvGrpSpPr>
          <p:grpSpPr>
            <a:xfrm>
              <a:off x="4790071" y="3475585"/>
              <a:ext cx="3261372" cy="1070534"/>
              <a:chOff x="5068625" y="2609688"/>
              <a:chExt cx="2656273" cy="871913"/>
            </a:xfrm>
          </p:grpSpPr>
          <p:sp>
            <p:nvSpPr>
              <p:cNvPr id="405" name="Google Shape;405;p13"/>
              <p:cNvSpPr/>
              <p:nvPr/>
            </p:nvSpPr>
            <p:spPr>
              <a:xfrm>
                <a:off x="5068638" y="2672527"/>
                <a:ext cx="683690" cy="683661"/>
              </a:xfrm>
              <a:custGeom>
                <a:avLst/>
                <a:gdLst/>
                <a:ahLst/>
                <a:cxnLst/>
                <a:rect l="l" t="t" r="r" b="b"/>
                <a:pathLst>
                  <a:path w="23945" h="23944" extrusionOk="0">
                    <a:moveTo>
                      <a:pt x="11978" y="0"/>
                    </a:moveTo>
                    <a:cubicBezTo>
                      <a:pt x="5370" y="0"/>
                      <a:pt x="1" y="5370"/>
                      <a:pt x="1" y="11978"/>
                    </a:cubicBezTo>
                    <a:lnTo>
                      <a:pt x="1084" y="11978"/>
                    </a:lnTo>
                    <a:cubicBezTo>
                      <a:pt x="1084" y="5965"/>
                      <a:pt x="5966" y="1084"/>
                      <a:pt x="11978" y="1084"/>
                    </a:cubicBezTo>
                    <a:cubicBezTo>
                      <a:pt x="17979" y="1084"/>
                      <a:pt x="22861" y="5965"/>
                      <a:pt x="22861" y="11978"/>
                    </a:cubicBezTo>
                    <a:cubicBezTo>
                      <a:pt x="22861" y="17979"/>
                      <a:pt x="17979" y="22860"/>
                      <a:pt x="11978" y="22860"/>
                    </a:cubicBezTo>
                    <a:lnTo>
                      <a:pt x="11978" y="23944"/>
                    </a:lnTo>
                    <a:cubicBezTo>
                      <a:pt x="18575" y="23944"/>
                      <a:pt x="23944" y="18574"/>
                      <a:pt x="23944" y="11978"/>
                    </a:cubicBezTo>
                    <a:cubicBezTo>
                      <a:pt x="23944" y="5370"/>
                      <a:pt x="18575" y="0"/>
                      <a:pt x="11978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 w="19050" cap="flat" cmpd="sng">
                <a:solidFill>
                  <a:srgbClr val="EEEEE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3"/>
              <p:cNvSpPr/>
              <p:nvPr/>
            </p:nvSpPr>
            <p:spPr>
              <a:xfrm>
                <a:off x="5068638" y="2672527"/>
                <a:ext cx="683690" cy="683661"/>
              </a:xfrm>
              <a:custGeom>
                <a:avLst/>
                <a:gdLst/>
                <a:ahLst/>
                <a:cxnLst/>
                <a:rect l="l" t="t" r="r" b="b"/>
                <a:pathLst>
                  <a:path w="23945" h="23944" extrusionOk="0">
                    <a:moveTo>
                      <a:pt x="11978" y="0"/>
                    </a:moveTo>
                    <a:lnTo>
                      <a:pt x="11978" y="1084"/>
                    </a:lnTo>
                    <a:cubicBezTo>
                      <a:pt x="17979" y="1084"/>
                      <a:pt x="22861" y="5965"/>
                      <a:pt x="22861" y="11978"/>
                    </a:cubicBezTo>
                    <a:cubicBezTo>
                      <a:pt x="22861" y="17979"/>
                      <a:pt x="17979" y="22860"/>
                      <a:pt x="11978" y="22860"/>
                    </a:cubicBezTo>
                    <a:cubicBezTo>
                      <a:pt x="5966" y="22860"/>
                      <a:pt x="1084" y="17979"/>
                      <a:pt x="1084" y="11978"/>
                    </a:cubicBezTo>
                    <a:lnTo>
                      <a:pt x="1" y="11978"/>
                    </a:lnTo>
                    <a:cubicBezTo>
                      <a:pt x="1" y="18574"/>
                      <a:pt x="5370" y="23944"/>
                      <a:pt x="11978" y="23944"/>
                    </a:cubicBezTo>
                    <a:cubicBezTo>
                      <a:pt x="18575" y="23944"/>
                      <a:pt x="23944" y="18574"/>
                      <a:pt x="23944" y="11978"/>
                    </a:cubicBezTo>
                    <a:cubicBezTo>
                      <a:pt x="23944" y="5370"/>
                      <a:pt x="18575" y="0"/>
                      <a:pt x="1197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3"/>
              <p:cNvSpPr/>
              <p:nvPr/>
            </p:nvSpPr>
            <p:spPr>
              <a:xfrm>
                <a:off x="5741775" y="2974913"/>
                <a:ext cx="309000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12360" h="3216" extrusionOk="0">
                    <a:moveTo>
                      <a:pt x="10752" y="560"/>
                    </a:moveTo>
                    <a:cubicBezTo>
                      <a:pt x="11312" y="560"/>
                      <a:pt x="11776" y="1013"/>
                      <a:pt x="11776" y="1584"/>
                    </a:cubicBezTo>
                    <a:cubicBezTo>
                      <a:pt x="11776" y="2144"/>
                      <a:pt x="11312" y="2596"/>
                      <a:pt x="10752" y="2596"/>
                    </a:cubicBezTo>
                    <a:cubicBezTo>
                      <a:pt x="10181" y="2596"/>
                      <a:pt x="9728" y="2144"/>
                      <a:pt x="9728" y="1584"/>
                    </a:cubicBezTo>
                    <a:cubicBezTo>
                      <a:pt x="9728" y="1013"/>
                      <a:pt x="10181" y="560"/>
                      <a:pt x="10752" y="560"/>
                    </a:cubicBezTo>
                    <a:close/>
                    <a:moveTo>
                      <a:pt x="10752" y="1"/>
                    </a:moveTo>
                    <a:cubicBezTo>
                      <a:pt x="10074" y="1"/>
                      <a:pt x="9490" y="441"/>
                      <a:pt x="9252" y="1036"/>
                    </a:cubicBezTo>
                    <a:lnTo>
                      <a:pt x="1" y="1036"/>
                    </a:lnTo>
                    <a:lnTo>
                      <a:pt x="1" y="2072"/>
                    </a:lnTo>
                    <a:lnTo>
                      <a:pt x="9204" y="2072"/>
                    </a:lnTo>
                    <a:cubicBezTo>
                      <a:pt x="9407" y="2668"/>
                      <a:pt x="10014" y="3215"/>
                      <a:pt x="10752" y="3215"/>
                    </a:cubicBezTo>
                    <a:cubicBezTo>
                      <a:pt x="11633" y="3215"/>
                      <a:pt x="12360" y="2489"/>
                      <a:pt x="12360" y="1608"/>
                    </a:cubicBezTo>
                    <a:cubicBezTo>
                      <a:pt x="12360" y="715"/>
                      <a:pt x="11633" y="1"/>
                      <a:pt x="107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3"/>
              <p:cNvSpPr/>
              <p:nvPr/>
            </p:nvSpPr>
            <p:spPr>
              <a:xfrm>
                <a:off x="6181525" y="2731138"/>
                <a:ext cx="1543373" cy="606350"/>
              </a:xfrm>
              <a:custGeom>
                <a:avLst/>
                <a:gdLst/>
                <a:ahLst/>
                <a:cxnLst/>
                <a:rect l="l" t="t" r="r" b="b"/>
                <a:pathLst>
                  <a:path w="54817" h="24254" extrusionOk="0">
                    <a:moveTo>
                      <a:pt x="1060" y="0"/>
                    </a:moveTo>
                    <a:cubicBezTo>
                      <a:pt x="477" y="0"/>
                      <a:pt x="1" y="477"/>
                      <a:pt x="1" y="1060"/>
                    </a:cubicBezTo>
                    <a:lnTo>
                      <a:pt x="1" y="23194"/>
                    </a:lnTo>
                    <a:cubicBezTo>
                      <a:pt x="1" y="23777"/>
                      <a:pt x="477" y="24253"/>
                      <a:pt x="1060" y="24253"/>
                    </a:cubicBezTo>
                    <a:lnTo>
                      <a:pt x="53757" y="24253"/>
                    </a:lnTo>
                    <a:cubicBezTo>
                      <a:pt x="54341" y="24253"/>
                      <a:pt x="54817" y="23777"/>
                      <a:pt x="54817" y="23194"/>
                    </a:cubicBezTo>
                    <a:lnTo>
                      <a:pt x="54817" y="1060"/>
                    </a:lnTo>
                    <a:cubicBezTo>
                      <a:pt x="54817" y="477"/>
                      <a:pt x="54341" y="0"/>
                      <a:pt x="537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sz="160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Открыть приложение</a:t>
                </a:r>
                <a:endParaRPr sz="16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09" name="Google Shape;409;p13"/>
              <p:cNvSpPr/>
              <p:nvPr/>
            </p:nvSpPr>
            <p:spPr>
              <a:xfrm>
                <a:off x="7420675" y="2609688"/>
                <a:ext cx="250350" cy="250350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014" extrusionOk="0">
                    <a:moveTo>
                      <a:pt x="5013" y="1"/>
                    </a:moveTo>
                    <a:cubicBezTo>
                      <a:pt x="2251" y="1"/>
                      <a:pt x="0" y="2239"/>
                      <a:pt x="0" y="5001"/>
                    </a:cubicBezTo>
                    <a:cubicBezTo>
                      <a:pt x="0" y="7763"/>
                      <a:pt x="2251" y="10014"/>
                      <a:pt x="5013" y="10014"/>
                    </a:cubicBezTo>
                    <a:cubicBezTo>
                      <a:pt x="7775" y="10014"/>
                      <a:pt x="10013" y="7763"/>
                      <a:pt x="10013" y="5001"/>
                    </a:cubicBezTo>
                    <a:cubicBezTo>
                      <a:pt x="10013" y="2239"/>
                      <a:pt x="7775" y="1"/>
                      <a:pt x="501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13"/>
              <p:cNvSpPr txBox="1"/>
              <p:nvPr/>
            </p:nvSpPr>
            <p:spPr>
              <a:xfrm>
                <a:off x="5068625" y="2868688"/>
                <a:ext cx="683700" cy="299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500" b="1">
                    <a:solidFill>
                      <a:srgbClr val="434343"/>
                    </a:solidFill>
                    <a:latin typeface="Lato"/>
                    <a:ea typeface="Lato"/>
                    <a:cs typeface="Lato"/>
                    <a:sym typeface="Lato"/>
                  </a:rPr>
                  <a:t>Step 3</a:t>
                </a:r>
                <a:endParaRPr sz="1500" b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11" name="Google Shape;411;p13"/>
              <p:cNvSpPr/>
              <p:nvPr/>
            </p:nvSpPr>
            <p:spPr>
              <a:xfrm rot="5400000">
                <a:off x="5338415" y="3341359"/>
                <a:ext cx="144104" cy="136377"/>
              </a:xfrm>
              <a:custGeom>
                <a:avLst/>
                <a:gdLst/>
                <a:ahLst/>
                <a:cxnLst/>
                <a:rect l="l" t="t" r="r" b="b"/>
                <a:pathLst>
                  <a:path w="5763" h="5454" extrusionOk="0">
                    <a:moveTo>
                      <a:pt x="2959" y="0"/>
                    </a:moveTo>
                    <a:cubicBezTo>
                      <a:pt x="2771" y="0"/>
                      <a:pt x="2584" y="71"/>
                      <a:pt x="2441" y="214"/>
                    </a:cubicBezTo>
                    <a:cubicBezTo>
                      <a:pt x="2167" y="500"/>
                      <a:pt x="2167" y="964"/>
                      <a:pt x="2441" y="1250"/>
                    </a:cubicBezTo>
                    <a:lnTo>
                      <a:pt x="3203" y="2000"/>
                    </a:lnTo>
                    <a:lnTo>
                      <a:pt x="726" y="2000"/>
                    </a:lnTo>
                    <a:cubicBezTo>
                      <a:pt x="322" y="2000"/>
                      <a:pt x="0" y="2322"/>
                      <a:pt x="0" y="2727"/>
                    </a:cubicBezTo>
                    <a:cubicBezTo>
                      <a:pt x="0" y="3131"/>
                      <a:pt x="322" y="3453"/>
                      <a:pt x="726" y="3453"/>
                    </a:cubicBezTo>
                    <a:lnTo>
                      <a:pt x="3203" y="3453"/>
                    </a:lnTo>
                    <a:lnTo>
                      <a:pt x="2441" y="4215"/>
                    </a:lnTo>
                    <a:cubicBezTo>
                      <a:pt x="2167" y="4501"/>
                      <a:pt x="2167" y="4953"/>
                      <a:pt x="2441" y="5239"/>
                    </a:cubicBezTo>
                    <a:cubicBezTo>
                      <a:pt x="2584" y="5382"/>
                      <a:pt x="2774" y="5453"/>
                      <a:pt x="2965" y="5453"/>
                    </a:cubicBezTo>
                    <a:cubicBezTo>
                      <a:pt x="3143" y="5453"/>
                      <a:pt x="3334" y="5382"/>
                      <a:pt x="3477" y="5239"/>
                    </a:cubicBezTo>
                    <a:lnTo>
                      <a:pt x="5477" y="3239"/>
                    </a:lnTo>
                    <a:cubicBezTo>
                      <a:pt x="5763" y="2953"/>
                      <a:pt x="5763" y="2500"/>
                      <a:pt x="5477" y="2215"/>
                    </a:cubicBezTo>
                    <a:lnTo>
                      <a:pt x="3477" y="214"/>
                    </a:lnTo>
                    <a:cubicBezTo>
                      <a:pt x="3334" y="71"/>
                      <a:pt x="3146" y="0"/>
                      <a:pt x="2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2" name="Google Shape;412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732338" y="3529990"/>
              <a:ext cx="198550" cy="198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13" name="Google Shape;413;p13"/>
          <p:cNvGrpSpPr/>
          <p:nvPr/>
        </p:nvGrpSpPr>
        <p:grpSpPr>
          <a:xfrm>
            <a:off x="5481322" y="4473295"/>
            <a:ext cx="3260191" cy="914021"/>
            <a:chOff x="5481322" y="4473295"/>
            <a:chExt cx="3260191" cy="914021"/>
          </a:xfrm>
        </p:grpSpPr>
        <p:grpSp>
          <p:nvGrpSpPr>
            <p:cNvPr id="414" name="Google Shape;414;p13"/>
            <p:cNvGrpSpPr/>
            <p:nvPr/>
          </p:nvGrpSpPr>
          <p:grpSpPr>
            <a:xfrm>
              <a:off x="5481322" y="4473295"/>
              <a:ext cx="3260191" cy="914021"/>
              <a:chOff x="5631625" y="3422288"/>
              <a:chExt cx="2655311" cy="744438"/>
            </a:xfrm>
          </p:grpSpPr>
          <p:sp>
            <p:nvSpPr>
              <p:cNvPr id="415" name="Google Shape;415;p13"/>
              <p:cNvSpPr/>
              <p:nvPr/>
            </p:nvSpPr>
            <p:spPr>
              <a:xfrm>
                <a:off x="6304450" y="3783638"/>
                <a:ext cx="309000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12360" h="3216" extrusionOk="0">
                    <a:moveTo>
                      <a:pt x="10752" y="632"/>
                    </a:moveTo>
                    <a:cubicBezTo>
                      <a:pt x="11324" y="632"/>
                      <a:pt x="11776" y="1084"/>
                      <a:pt x="11776" y="1644"/>
                    </a:cubicBezTo>
                    <a:cubicBezTo>
                      <a:pt x="11776" y="2215"/>
                      <a:pt x="11324" y="2668"/>
                      <a:pt x="10752" y="2668"/>
                    </a:cubicBezTo>
                    <a:cubicBezTo>
                      <a:pt x="10193" y="2668"/>
                      <a:pt x="9740" y="2215"/>
                      <a:pt x="9740" y="1644"/>
                    </a:cubicBezTo>
                    <a:cubicBezTo>
                      <a:pt x="9740" y="1084"/>
                      <a:pt x="10193" y="632"/>
                      <a:pt x="10752" y="632"/>
                    </a:cubicBezTo>
                    <a:close/>
                    <a:moveTo>
                      <a:pt x="10752" y="1"/>
                    </a:moveTo>
                    <a:cubicBezTo>
                      <a:pt x="10086" y="1"/>
                      <a:pt x="9502" y="537"/>
                      <a:pt x="9264" y="977"/>
                    </a:cubicBezTo>
                    <a:lnTo>
                      <a:pt x="1" y="977"/>
                    </a:lnTo>
                    <a:lnTo>
                      <a:pt x="1" y="2025"/>
                    </a:lnTo>
                    <a:lnTo>
                      <a:pt x="9216" y="2025"/>
                    </a:lnTo>
                    <a:cubicBezTo>
                      <a:pt x="9407" y="2763"/>
                      <a:pt x="10026" y="3215"/>
                      <a:pt x="10752" y="3215"/>
                    </a:cubicBezTo>
                    <a:cubicBezTo>
                      <a:pt x="11645" y="3215"/>
                      <a:pt x="12360" y="2501"/>
                      <a:pt x="12360" y="1608"/>
                    </a:cubicBezTo>
                    <a:cubicBezTo>
                      <a:pt x="12360" y="727"/>
                      <a:pt x="11645" y="1"/>
                      <a:pt x="107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3"/>
              <p:cNvSpPr/>
              <p:nvPr/>
            </p:nvSpPr>
            <p:spPr>
              <a:xfrm>
                <a:off x="5631625" y="3483064"/>
                <a:ext cx="683690" cy="683661"/>
              </a:xfrm>
              <a:custGeom>
                <a:avLst/>
                <a:gdLst/>
                <a:ahLst/>
                <a:cxnLst/>
                <a:rect l="l" t="t" r="r" b="b"/>
                <a:pathLst>
                  <a:path w="23945" h="23944" extrusionOk="0">
                    <a:moveTo>
                      <a:pt x="11966" y="1084"/>
                    </a:moveTo>
                    <a:cubicBezTo>
                      <a:pt x="17979" y="1084"/>
                      <a:pt x="22861" y="5965"/>
                      <a:pt x="22861" y="11966"/>
                    </a:cubicBezTo>
                    <a:cubicBezTo>
                      <a:pt x="22861" y="17978"/>
                      <a:pt x="17979" y="22860"/>
                      <a:pt x="11966" y="22860"/>
                    </a:cubicBezTo>
                    <a:cubicBezTo>
                      <a:pt x="5966" y="22860"/>
                      <a:pt x="1084" y="17978"/>
                      <a:pt x="1084" y="11966"/>
                    </a:cubicBezTo>
                    <a:cubicBezTo>
                      <a:pt x="1084" y="5965"/>
                      <a:pt x="5966" y="1084"/>
                      <a:pt x="11966" y="1084"/>
                    </a:cubicBezTo>
                    <a:close/>
                    <a:moveTo>
                      <a:pt x="11966" y="0"/>
                    </a:moveTo>
                    <a:cubicBezTo>
                      <a:pt x="5370" y="0"/>
                      <a:pt x="1" y="5370"/>
                      <a:pt x="1" y="11966"/>
                    </a:cubicBezTo>
                    <a:cubicBezTo>
                      <a:pt x="1" y="18574"/>
                      <a:pt x="5370" y="23943"/>
                      <a:pt x="11966" y="23943"/>
                    </a:cubicBezTo>
                    <a:cubicBezTo>
                      <a:pt x="18574" y="23943"/>
                      <a:pt x="23944" y="18574"/>
                      <a:pt x="23944" y="11966"/>
                    </a:cubicBezTo>
                    <a:cubicBezTo>
                      <a:pt x="23944" y="5370"/>
                      <a:pt x="18574" y="0"/>
                      <a:pt x="119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3"/>
              <p:cNvSpPr/>
              <p:nvPr/>
            </p:nvSpPr>
            <p:spPr>
              <a:xfrm>
                <a:off x="6743500" y="3547613"/>
                <a:ext cx="1543436" cy="606350"/>
              </a:xfrm>
              <a:custGeom>
                <a:avLst/>
                <a:gdLst/>
                <a:ahLst/>
                <a:cxnLst/>
                <a:rect l="l" t="t" r="r" b="b"/>
                <a:pathLst>
                  <a:path w="54829" h="24254" extrusionOk="0">
                    <a:moveTo>
                      <a:pt x="1072" y="0"/>
                    </a:moveTo>
                    <a:cubicBezTo>
                      <a:pt x="477" y="0"/>
                      <a:pt x="1" y="476"/>
                      <a:pt x="1" y="1060"/>
                    </a:cubicBezTo>
                    <a:lnTo>
                      <a:pt x="1" y="23182"/>
                    </a:lnTo>
                    <a:cubicBezTo>
                      <a:pt x="1" y="23777"/>
                      <a:pt x="477" y="24253"/>
                      <a:pt x="1072" y="24253"/>
                    </a:cubicBezTo>
                    <a:lnTo>
                      <a:pt x="53757" y="24253"/>
                    </a:lnTo>
                    <a:cubicBezTo>
                      <a:pt x="54353" y="24253"/>
                      <a:pt x="54829" y="23777"/>
                      <a:pt x="54829" y="23182"/>
                    </a:cubicBezTo>
                    <a:lnTo>
                      <a:pt x="54829" y="1060"/>
                    </a:lnTo>
                    <a:cubicBezTo>
                      <a:pt x="54829" y="476"/>
                      <a:pt x="54353" y="0"/>
                      <a:pt x="537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sz="160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Увидеть информацию</a:t>
                </a:r>
                <a:endParaRPr sz="16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18" name="Google Shape;418;p13"/>
              <p:cNvSpPr/>
              <p:nvPr/>
            </p:nvSpPr>
            <p:spPr>
              <a:xfrm>
                <a:off x="7915075" y="3422288"/>
                <a:ext cx="250350" cy="250350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014" extrusionOk="0">
                    <a:moveTo>
                      <a:pt x="5001" y="1"/>
                    </a:moveTo>
                    <a:cubicBezTo>
                      <a:pt x="2239" y="1"/>
                      <a:pt x="1" y="2239"/>
                      <a:pt x="1" y="5013"/>
                    </a:cubicBezTo>
                    <a:cubicBezTo>
                      <a:pt x="1" y="7775"/>
                      <a:pt x="2239" y="10014"/>
                      <a:pt x="5001" y="10014"/>
                    </a:cubicBezTo>
                    <a:cubicBezTo>
                      <a:pt x="7763" y="10014"/>
                      <a:pt x="10014" y="7775"/>
                      <a:pt x="10014" y="5013"/>
                    </a:cubicBezTo>
                    <a:cubicBezTo>
                      <a:pt x="10014" y="2239"/>
                      <a:pt x="7763" y="1"/>
                      <a:pt x="500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3"/>
              <p:cNvSpPr txBox="1"/>
              <p:nvPr/>
            </p:nvSpPr>
            <p:spPr>
              <a:xfrm>
                <a:off x="5631625" y="3674138"/>
                <a:ext cx="683700" cy="299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500" b="1">
                    <a:solidFill>
                      <a:srgbClr val="434343"/>
                    </a:solidFill>
                    <a:latin typeface="Lato"/>
                    <a:ea typeface="Lato"/>
                    <a:cs typeface="Lato"/>
                    <a:sym typeface="Lato"/>
                  </a:rPr>
                  <a:t>Step 4</a:t>
                </a:r>
                <a:endParaRPr sz="1500" b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  <p:pic>
          <p:nvPicPr>
            <p:cNvPr id="420" name="Google Shape;420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339363" y="4527713"/>
              <a:ext cx="198550" cy="1985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1" name="Google Shape;421;p13"/>
          <p:cNvGrpSpPr/>
          <p:nvPr/>
        </p:nvGrpSpPr>
        <p:grpSpPr>
          <a:xfrm>
            <a:off x="3584187" y="1470680"/>
            <a:ext cx="3262323" cy="1093034"/>
            <a:chOff x="3584187" y="1470680"/>
            <a:chExt cx="3262323" cy="1093034"/>
          </a:xfrm>
        </p:grpSpPr>
        <p:grpSp>
          <p:nvGrpSpPr>
            <p:cNvPr id="422" name="Google Shape;422;p13"/>
            <p:cNvGrpSpPr/>
            <p:nvPr/>
          </p:nvGrpSpPr>
          <p:grpSpPr>
            <a:xfrm>
              <a:off x="3584187" y="1470680"/>
              <a:ext cx="3262323" cy="1093034"/>
              <a:chOff x="4086475" y="976763"/>
              <a:chExt cx="2657048" cy="890238"/>
            </a:xfrm>
          </p:grpSpPr>
          <p:sp>
            <p:nvSpPr>
              <p:cNvPr id="423" name="Google Shape;423;p13"/>
              <p:cNvSpPr/>
              <p:nvPr/>
            </p:nvSpPr>
            <p:spPr>
              <a:xfrm>
                <a:off x="4758125" y="1392288"/>
                <a:ext cx="237275" cy="14600"/>
              </a:xfrm>
              <a:custGeom>
                <a:avLst/>
                <a:gdLst/>
                <a:ahLst/>
                <a:cxnLst/>
                <a:rect l="l" t="t" r="r" b="b"/>
                <a:pathLst>
                  <a:path w="9491" h="584" extrusionOk="0">
                    <a:moveTo>
                      <a:pt x="1" y="0"/>
                    </a:moveTo>
                    <a:lnTo>
                      <a:pt x="1" y="584"/>
                    </a:lnTo>
                    <a:lnTo>
                      <a:pt x="9490" y="584"/>
                    </a:lnTo>
                    <a:lnTo>
                      <a:pt x="9490" y="0"/>
                    </a:lnTo>
                    <a:close/>
                  </a:path>
                </a:pathLst>
              </a:custGeom>
              <a:solidFill>
                <a:srgbClr val="FCDF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3"/>
              <p:cNvSpPr/>
              <p:nvPr/>
            </p:nvSpPr>
            <p:spPr>
              <a:xfrm>
                <a:off x="4757825" y="1361013"/>
                <a:ext cx="310800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12432" h="3216" extrusionOk="0">
                    <a:moveTo>
                      <a:pt x="10824" y="596"/>
                    </a:moveTo>
                    <a:cubicBezTo>
                      <a:pt x="11383" y="596"/>
                      <a:pt x="11848" y="1049"/>
                      <a:pt x="11848" y="1620"/>
                    </a:cubicBezTo>
                    <a:cubicBezTo>
                      <a:pt x="11848" y="2180"/>
                      <a:pt x="11383" y="2632"/>
                      <a:pt x="10824" y="2632"/>
                    </a:cubicBezTo>
                    <a:cubicBezTo>
                      <a:pt x="10252" y="2632"/>
                      <a:pt x="9800" y="2180"/>
                      <a:pt x="9800" y="1620"/>
                    </a:cubicBezTo>
                    <a:cubicBezTo>
                      <a:pt x="9800" y="1049"/>
                      <a:pt x="10252" y="596"/>
                      <a:pt x="10824" y="596"/>
                    </a:cubicBezTo>
                    <a:close/>
                    <a:moveTo>
                      <a:pt x="10824" y="1"/>
                    </a:moveTo>
                    <a:cubicBezTo>
                      <a:pt x="10145" y="1"/>
                      <a:pt x="9562" y="406"/>
                      <a:pt x="9335" y="1001"/>
                    </a:cubicBezTo>
                    <a:lnTo>
                      <a:pt x="1" y="1001"/>
                    </a:lnTo>
                    <a:lnTo>
                      <a:pt x="1" y="2037"/>
                    </a:lnTo>
                    <a:lnTo>
                      <a:pt x="9276" y="2037"/>
                    </a:lnTo>
                    <a:cubicBezTo>
                      <a:pt x="9478" y="2787"/>
                      <a:pt x="10086" y="3216"/>
                      <a:pt x="10824" y="3216"/>
                    </a:cubicBezTo>
                    <a:cubicBezTo>
                      <a:pt x="11705" y="3216"/>
                      <a:pt x="12431" y="2489"/>
                      <a:pt x="12431" y="1608"/>
                    </a:cubicBezTo>
                    <a:cubicBezTo>
                      <a:pt x="12431" y="715"/>
                      <a:pt x="11705" y="1"/>
                      <a:pt x="108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3"/>
              <p:cNvSpPr/>
              <p:nvPr/>
            </p:nvSpPr>
            <p:spPr>
              <a:xfrm>
                <a:off x="4086475" y="1059513"/>
                <a:ext cx="683721" cy="683721"/>
              </a:xfrm>
              <a:custGeom>
                <a:avLst/>
                <a:gdLst/>
                <a:ahLst/>
                <a:cxnLst/>
                <a:rect l="l" t="t" r="r" b="b"/>
                <a:pathLst>
                  <a:path w="23944" h="23944" extrusionOk="0">
                    <a:moveTo>
                      <a:pt x="11978" y="1"/>
                    </a:moveTo>
                    <a:cubicBezTo>
                      <a:pt x="5370" y="1"/>
                      <a:pt x="0" y="5370"/>
                      <a:pt x="0" y="11978"/>
                    </a:cubicBezTo>
                    <a:cubicBezTo>
                      <a:pt x="0" y="18574"/>
                      <a:pt x="5370" y="23944"/>
                      <a:pt x="11978" y="23944"/>
                    </a:cubicBezTo>
                    <a:cubicBezTo>
                      <a:pt x="18574" y="23944"/>
                      <a:pt x="23944" y="18574"/>
                      <a:pt x="23944" y="11978"/>
                    </a:cubicBezTo>
                    <a:lnTo>
                      <a:pt x="22860" y="11978"/>
                    </a:lnTo>
                    <a:cubicBezTo>
                      <a:pt x="22860" y="17979"/>
                      <a:pt x="17979" y="22861"/>
                      <a:pt x="11978" y="22861"/>
                    </a:cubicBezTo>
                    <a:cubicBezTo>
                      <a:pt x="5977" y="22861"/>
                      <a:pt x="1084" y="17979"/>
                      <a:pt x="1084" y="11978"/>
                    </a:cubicBezTo>
                    <a:cubicBezTo>
                      <a:pt x="1084" y="5966"/>
                      <a:pt x="5977" y="1084"/>
                      <a:pt x="11978" y="1084"/>
                    </a:cubicBezTo>
                    <a:lnTo>
                      <a:pt x="11978" y="1"/>
                    </a:lnTo>
                    <a:close/>
                  </a:path>
                </a:pathLst>
              </a:custGeom>
              <a:solidFill>
                <a:srgbClr val="EEEEEE"/>
              </a:solidFill>
              <a:ln w="19050" cap="flat" cmpd="sng">
                <a:solidFill>
                  <a:srgbClr val="EEEEE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3"/>
              <p:cNvSpPr/>
              <p:nvPr/>
            </p:nvSpPr>
            <p:spPr>
              <a:xfrm>
                <a:off x="4428468" y="1059513"/>
                <a:ext cx="341718" cy="342060"/>
              </a:xfrm>
              <a:custGeom>
                <a:avLst/>
                <a:gdLst/>
                <a:ahLst/>
                <a:cxnLst/>
                <a:rect l="l" t="t" r="r" b="b"/>
                <a:pathLst>
                  <a:path w="11967" h="11979" extrusionOk="0">
                    <a:moveTo>
                      <a:pt x="1" y="1"/>
                    </a:moveTo>
                    <a:lnTo>
                      <a:pt x="1" y="1084"/>
                    </a:lnTo>
                    <a:cubicBezTo>
                      <a:pt x="6002" y="1084"/>
                      <a:pt x="10883" y="5966"/>
                      <a:pt x="10883" y="11978"/>
                    </a:cubicBezTo>
                    <a:lnTo>
                      <a:pt x="11967" y="11978"/>
                    </a:lnTo>
                    <a:cubicBezTo>
                      <a:pt x="11967" y="5370"/>
                      <a:pt x="6597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3"/>
              <p:cNvSpPr txBox="1"/>
              <p:nvPr/>
            </p:nvSpPr>
            <p:spPr>
              <a:xfrm>
                <a:off x="4086488" y="1251650"/>
                <a:ext cx="683700" cy="299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500" b="1">
                    <a:solidFill>
                      <a:srgbClr val="434343"/>
                    </a:solidFill>
                    <a:latin typeface="Lato"/>
                    <a:ea typeface="Lato"/>
                    <a:cs typeface="Lato"/>
                    <a:sym typeface="Lato"/>
                  </a:rPr>
                  <a:t>Step 1</a:t>
                </a:r>
                <a:endParaRPr sz="1500" b="1">
                  <a:solidFill>
                    <a:srgbClr val="434343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28" name="Google Shape;428;p13"/>
              <p:cNvSpPr/>
              <p:nvPr/>
            </p:nvSpPr>
            <p:spPr>
              <a:xfrm rot="5400000">
                <a:off x="4356290" y="1726759"/>
                <a:ext cx="144104" cy="136377"/>
              </a:xfrm>
              <a:custGeom>
                <a:avLst/>
                <a:gdLst/>
                <a:ahLst/>
                <a:cxnLst/>
                <a:rect l="l" t="t" r="r" b="b"/>
                <a:pathLst>
                  <a:path w="5763" h="5454" extrusionOk="0">
                    <a:moveTo>
                      <a:pt x="2959" y="0"/>
                    </a:moveTo>
                    <a:cubicBezTo>
                      <a:pt x="2771" y="0"/>
                      <a:pt x="2584" y="71"/>
                      <a:pt x="2441" y="214"/>
                    </a:cubicBezTo>
                    <a:cubicBezTo>
                      <a:pt x="2167" y="500"/>
                      <a:pt x="2167" y="964"/>
                      <a:pt x="2441" y="1250"/>
                    </a:cubicBezTo>
                    <a:lnTo>
                      <a:pt x="3203" y="2000"/>
                    </a:lnTo>
                    <a:lnTo>
                      <a:pt x="726" y="2000"/>
                    </a:lnTo>
                    <a:cubicBezTo>
                      <a:pt x="322" y="2000"/>
                      <a:pt x="0" y="2322"/>
                      <a:pt x="0" y="2727"/>
                    </a:cubicBezTo>
                    <a:cubicBezTo>
                      <a:pt x="0" y="3131"/>
                      <a:pt x="322" y="3453"/>
                      <a:pt x="726" y="3453"/>
                    </a:cubicBezTo>
                    <a:lnTo>
                      <a:pt x="3203" y="3453"/>
                    </a:lnTo>
                    <a:lnTo>
                      <a:pt x="2441" y="4215"/>
                    </a:lnTo>
                    <a:cubicBezTo>
                      <a:pt x="2167" y="4501"/>
                      <a:pt x="2167" y="4953"/>
                      <a:pt x="2441" y="5239"/>
                    </a:cubicBezTo>
                    <a:cubicBezTo>
                      <a:pt x="2584" y="5382"/>
                      <a:pt x="2774" y="5453"/>
                      <a:pt x="2965" y="5453"/>
                    </a:cubicBezTo>
                    <a:cubicBezTo>
                      <a:pt x="3143" y="5453"/>
                      <a:pt x="3334" y="5382"/>
                      <a:pt x="3477" y="5239"/>
                    </a:cubicBezTo>
                    <a:lnTo>
                      <a:pt x="5477" y="3239"/>
                    </a:lnTo>
                    <a:cubicBezTo>
                      <a:pt x="5763" y="2953"/>
                      <a:pt x="5763" y="2500"/>
                      <a:pt x="5477" y="2215"/>
                    </a:cubicBezTo>
                    <a:lnTo>
                      <a:pt x="3477" y="214"/>
                    </a:lnTo>
                    <a:cubicBezTo>
                      <a:pt x="3334" y="71"/>
                      <a:pt x="3146" y="0"/>
                      <a:pt x="29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3"/>
              <p:cNvSpPr/>
              <p:nvPr/>
            </p:nvSpPr>
            <p:spPr>
              <a:xfrm>
                <a:off x="5200150" y="1098188"/>
                <a:ext cx="1543373" cy="606350"/>
              </a:xfrm>
              <a:custGeom>
                <a:avLst/>
                <a:gdLst/>
                <a:ahLst/>
                <a:cxnLst/>
                <a:rect l="l" t="t" r="r" b="b"/>
                <a:pathLst>
                  <a:path w="54817" h="24254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0"/>
                    </a:cubicBezTo>
                    <a:lnTo>
                      <a:pt x="1" y="23194"/>
                    </a:lnTo>
                    <a:cubicBezTo>
                      <a:pt x="1" y="23778"/>
                      <a:pt x="477" y="24254"/>
                      <a:pt x="1060" y="24254"/>
                    </a:cubicBezTo>
                    <a:lnTo>
                      <a:pt x="53757" y="24254"/>
                    </a:lnTo>
                    <a:cubicBezTo>
                      <a:pt x="54341" y="24254"/>
                      <a:pt x="54817" y="23778"/>
                      <a:pt x="54817" y="23194"/>
                    </a:cubicBezTo>
                    <a:lnTo>
                      <a:pt x="54817" y="1060"/>
                    </a:lnTo>
                    <a:cubicBezTo>
                      <a:pt x="54817" y="477"/>
                      <a:pt x="54341" y="1"/>
                      <a:pt x="537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en-US" sz="1600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Добавить и настроить бота</a:t>
                </a:r>
                <a:endParaRPr sz="16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30" name="Google Shape;430;p13"/>
              <p:cNvSpPr/>
              <p:nvPr/>
            </p:nvSpPr>
            <p:spPr>
              <a:xfrm>
                <a:off x="6439300" y="976763"/>
                <a:ext cx="250350" cy="250350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014" extrusionOk="0">
                    <a:moveTo>
                      <a:pt x="5013" y="0"/>
                    </a:moveTo>
                    <a:cubicBezTo>
                      <a:pt x="2239" y="0"/>
                      <a:pt x="0" y="2238"/>
                      <a:pt x="0" y="5001"/>
                    </a:cubicBezTo>
                    <a:cubicBezTo>
                      <a:pt x="0" y="7775"/>
                      <a:pt x="2239" y="10013"/>
                      <a:pt x="5013" y="10013"/>
                    </a:cubicBezTo>
                    <a:cubicBezTo>
                      <a:pt x="7775" y="10013"/>
                      <a:pt x="10014" y="7775"/>
                      <a:pt x="10014" y="5001"/>
                    </a:cubicBezTo>
                    <a:cubicBezTo>
                      <a:pt x="10014" y="2238"/>
                      <a:pt x="7775" y="0"/>
                      <a:pt x="50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1" name="Google Shape;431;p13"/>
            <p:cNvSpPr/>
            <p:nvPr/>
          </p:nvSpPr>
          <p:spPr>
            <a:xfrm>
              <a:off x="6545169" y="1542309"/>
              <a:ext cx="163021" cy="164126"/>
            </a:xfrm>
            <a:custGeom>
              <a:avLst/>
              <a:gdLst/>
              <a:ahLst/>
              <a:cxnLst/>
              <a:rect l="l" t="t" r="r" b="b"/>
              <a:pathLst>
                <a:path w="5311" h="5347" extrusionOk="0">
                  <a:moveTo>
                    <a:pt x="2655" y="1620"/>
                  </a:moveTo>
                  <a:cubicBezTo>
                    <a:pt x="3239" y="1620"/>
                    <a:pt x="3715" y="2084"/>
                    <a:pt x="3715" y="2667"/>
                  </a:cubicBezTo>
                  <a:cubicBezTo>
                    <a:pt x="3715" y="3251"/>
                    <a:pt x="3239" y="3727"/>
                    <a:pt x="2655" y="3727"/>
                  </a:cubicBezTo>
                  <a:cubicBezTo>
                    <a:pt x="2072" y="3727"/>
                    <a:pt x="1596" y="3251"/>
                    <a:pt x="1596" y="2667"/>
                  </a:cubicBezTo>
                  <a:cubicBezTo>
                    <a:pt x="1596" y="2084"/>
                    <a:pt x="2072" y="1620"/>
                    <a:pt x="2655" y="1620"/>
                  </a:cubicBezTo>
                  <a:close/>
                  <a:moveTo>
                    <a:pt x="2120" y="0"/>
                  </a:moveTo>
                  <a:cubicBezTo>
                    <a:pt x="1965" y="0"/>
                    <a:pt x="1846" y="119"/>
                    <a:pt x="1846" y="274"/>
                  </a:cubicBezTo>
                  <a:lnTo>
                    <a:pt x="1846" y="596"/>
                  </a:lnTo>
                  <a:cubicBezTo>
                    <a:pt x="1846" y="620"/>
                    <a:pt x="1822" y="655"/>
                    <a:pt x="1798" y="655"/>
                  </a:cubicBezTo>
                  <a:cubicBezTo>
                    <a:pt x="1572" y="751"/>
                    <a:pt x="1358" y="870"/>
                    <a:pt x="1179" y="1024"/>
                  </a:cubicBezTo>
                  <a:cubicBezTo>
                    <a:pt x="1165" y="1038"/>
                    <a:pt x="1147" y="1044"/>
                    <a:pt x="1130" y="1044"/>
                  </a:cubicBezTo>
                  <a:cubicBezTo>
                    <a:pt x="1118" y="1044"/>
                    <a:pt x="1106" y="1041"/>
                    <a:pt x="1096" y="1036"/>
                  </a:cubicBezTo>
                  <a:lnTo>
                    <a:pt x="905" y="917"/>
                  </a:lnTo>
                  <a:cubicBezTo>
                    <a:pt x="860" y="895"/>
                    <a:pt x="813" y="884"/>
                    <a:pt x="767" y="884"/>
                  </a:cubicBezTo>
                  <a:cubicBezTo>
                    <a:pt x="667" y="884"/>
                    <a:pt x="573" y="935"/>
                    <a:pt x="524" y="1024"/>
                  </a:cubicBezTo>
                  <a:lnTo>
                    <a:pt x="72" y="1798"/>
                  </a:lnTo>
                  <a:cubicBezTo>
                    <a:pt x="0" y="1929"/>
                    <a:pt x="48" y="2096"/>
                    <a:pt x="179" y="2179"/>
                  </a:cubicBezTo>
                  <a:lnTo>
                    <a:pt x="405" y="2310"/>
                  </a:lnTo>
                  <a:cubicBezTo>
                    <a:pt x="429" y="2322"/>
                    <a:pt x="441" y="2346"/>
                    <a:pt x="441" y="2370"/>
                  </a:cubicBezTo>
                  <a:cubicBezTo>
                    <a:pt x="417" y="2477"/>
                    <a:pt x="417" y="2572"/>
                    <a:pt x="417" y="2667"/>
                  </a:cubicBezTo>
                  <a:cubicBezTo>
                    <a:pt x="417" y="2834"/>
                    <a:pt x="429" y="2989"/>
                    <a:pt x="465" y="3144"/>
                  </a:cubicBezTo>
                  <a:cubicBezTo>
                    <a:pt x="477" y="3167"/>
                    <a:pt x="465" y="3203"/>
                    <a:pt x="441" y="3215"/>
                  </a:cubicBezTo>
                  <a:lnTo>
                    <a:pt x="262" y="3310"/>
                  </a:lnTo>
                  <a:cubicBezTo>
                    <a:pt x="131" y="3394"/>
                    <a:pt x="84" y="3560"/>
                    <a:pt x="155" y="3691"/>
                  </a:cubicBezTo>
                  <a:lnTo>
                    <a:pt x="608" y="4465"/>
                  </a:lnTo>
                  <a:cubicBezTo>
                    <a:pt x="657" y="4555"/>
                    <a:pt x="756" y="4606"/>
                    <a:pt x="856" y="4606"/>
                  </a:cubicBezTo>
                  <a:cubicBezTo>
                    <a:pt x="901" y="4606"/>
                    <a:pt x="947" y="4595"/>
                    <a:pt x="989" y="4572"/>
                  </a:cubicBezTo>
                  <a:lnTo>
                    <a:pt x="1251" y="4418"/>
                  </a:lnTo>
                  <a:cubicBezTo>
                    <a:pt x="1262" y="4412"/>
                    <a:pt x="1274" y="4409"/>
                    <a:pt x="1286" y="4409"/>
                  </a:cubicBezTo>
                  <a:cubicBezTo>
                    <a:pt x="1298" y="4409"/>
                    <a:pt x="1310" y="4412"/>
                    <a:pt x="1322" y="4418"/>
                  </a:cubicBezTo>
                  <a:cubicBezTo>
                    <a:pt x="1512" y="4561"/>
                    <a:pt x="1727" y="4668"/>
                    <a:pt x="1965" y="4739"/>
                  </a:cubicBezTo>
                  <a:cubicBezTo>
                    <a:pt x="2001" y="4751"/>
                    <a:pt x="2013" y="4775"/>
                    <a:pt x="2013" y="4799"/>
                  </a:cubicBezTo>
                  <a:lnTo>
                    <a:pt x="2013" y="5061"/>
                  </a:lnTo>
                  <a:cubicBezTo>
                    <a:pt x="2013" y="5215"/>
                    <a:pt x="2144" y="5346"/>
                    <a:pt x="2298" y="5346"/>
                  </a:cubicBezTo>
                  <a:lnTo>
                    <a:pt x="3191" y="5346"/>
                  </a:lnTo>
                  <a:cubicBezTo>
                    <a:pt x="3334" y="5346"/>
                    <a:pt x="3465" y="5215"/>
                    <a:pt x="3465" y="5061"/>
                  </a:cubicBezTo>
                  <a:lnTo>
                    <a:pt x="3465" y="4668"/>
                  </a:lnTo>
                  <a:cubicBezTo>
                    <a:pt x="3465" y="4644"/>
                    <a:pt x="3477" y="4620"/>
                    <a:pt x="3501" y="4608"/>
                  </a:cubicBezTo>
                  <a:cubicBezTo>
                    <a:pt x="3691" y="4513"/>
                    <a:pt x="3870" y="4394"/>
                    <a:pt x="4025" y="4251"/>
                  </a:cubicBezTo>
                  <a:cubicBezTo>
                    <a:pt x="4038" y="4244"/>
                    <a:pt x="4056" y="4237"/>
                    <a:pt x="4073" y="4237"/>
                  </a:cubicBezTo>
                  <a:cubicBezTo>
                    <a:pt x="4086" y="4237"/>
                    <a:pt x="4098" y="4241"/>
                    <a:pt x="4108" y="4251"/>
                  </a:cubicBezTo>
                  <a:lnTo>
                    <a:pt x="4406" y="4418"/>
                  </a:lnTo>
                  <a:cubicBezTo>
                    <a:pt x="4450" y="4446"/>
                    <a:pt x="4500" y="4459"/>
                    <a:pt x="4549" y="4459"/>
                  </a:cubicBezTo>
                  <a:cubicBezTo>
                    <a:pt x="4645" y="4459"/>
                    <a:pt x="4739" y="4409"/>
                    <a:pt x="4787" y="4322"/>
                  </a:cubicBezTo>
                  <a:lnTo>
                    <a:pt x="5239" y="3548"/>
                  </a:lnTo>
                  <a:cubicBezTo>
                    <a:pt x="5311" y="3418"/>
                    <a:pt x="5263" y="3239"/>
                    <a:pt x="5132" y="3167"/>
                  </a:cubicBezTo>
                  <a:lnTo>
                    <a:pt x="4751" y="2941"/>
                  </a:lnTo>
                  <a:cubicBezTo>
                    <a:pt x="4727" y="2929"/>
                    <a:pt x="4715" y="2906"/>
                    <a:pt x="4715" y="2882"/>
                  </a:cubicBezTo>
                  <a:cubicBezTo>
                    <a:pt x="4715" y="2810"/>
                    <a:pt x="4727" y="2739"/>
                    <a:pt x="4727" y="2667"/>
                  </a:cubicBezTo>
                  <a:cubicBezTo>
                    <a:pt x="4727" y="2536"/>
                    <a:pt x="4715" y="2405"/>
                    <a:pt x="4691" y="2286"/>
                  </a:cubicBezTo>
                  <a:cubicBezTo>
                    <a:pt x="4680" y="2251"/>
                    <a:pt x="4691" y="2227"/>
                    <a:pt x="4715" y="2215"/>
                  </a:cubicBezTo>
                  <a:lnTo>
                    <a:pt x="5049" y="2024"/>
                  </a:lnTo>
                  <a:cubicBezTo>
                    <a:pt x="5180" y="1953"/>
                    <a:pt x="5227" y="1774"/>
                    <a:pt x="5144" y="1643"/>
                  </a:cubicBezTo>
                  <a:lnTo>
                    <a:pt x="4703" y="870"/>
                  </a:lnTo>
                  <a:cubicBezTo>
                    <a:pt x="4648" y="783"/>
                    <a:pt x="4557" y="733"/>
                    <a:pt x="4463" y="733"/>
                  </a:cubicBezTo>
                  <a:cubicBezTo>
                    <a:pt x="4415" y="733"/>
                    <a:pt x="4367" y="746"/>
                    <a:pt x="4322" y="774"/>
                  </a:cubicBezTo>
                  <a:lnTo>
                    <a:pt x="3965" y="977"/>
                  </a:lnTo>
                  <a:cubicBezTo>
                    <a:pt x="3953" y="983"/>
                    <a:pt x="3941" y="986"/>
                    <a:pt x="3929" y="986"/>
                  </a:cubicBezTo>
                  <a:cubicBezTo>
                    <a:pt x="3918" y="986"/>
                    <a:pt x="3906" y="983"/>
                    <a:pt x="3894" y="977"/>
                  </a:cubicBezTo>
                  <a:cubicBezTo>
                    <a:pt x="3727" y="846"/>
                    <a:pt x="3537" y="739"/>
                    <a:pt x="3334" y="655"/>
                  </a:cubicBezTo>
                  <a:cubicBezTo>
                    <a:pt x="3310" y="655"/>
                    <a:pt x="3287" y="620"/>
                    <a:pt x="3287" y="596"/>
                  </a:cubicBezTo>
                  <a:lnTo>
                    <a:pt x="3287" y="274"/>
                  </a:lnTo>
                  <a:cubicBezTo>
                    <a:pt x="3287" y="119"/>
                    <a:pt x="3167" y="0"/>
                    <a:pt x="30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8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2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1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18"/>
          <p:cNvSpPr txBox="1"/>
          <p:nvPr/>
        </p:nvSpPr>
        <p:spPr>
          <a:xfrm>
            <a:off x="375400" y="647700"/>
            <a:ext cx="53610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Результат</a:t>
            </a:r>
            <a:endParaRPr sz="72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619" name="Google Shape;619;p18"/>
          <p:cNvGrpSpPr/>
          <p:nvPr/>
        </p:nvGrpSpPr>
        <p:grpSpPr>
          <a:xfrm>
            <a:off x="375411" y="1751975"/>
            <a:ext cx="8393188" cy="4737577"/>
            <a:chOff x="555636" y="1698600"/>
            <a:chExt cx="8393188" cy="4737577"/>
          </a:xfrm>
        </p:grpSpPr>
        <p:grpSp>
          <p:nvGrpSpPr>
            <p:cNvPr id="621" name="Google Shape;621;p18"/>
            <p:cNvGrpSpPr/>
            <p:nvPr/>
          </p:nvGrpSpPr>
          <p:grpSpPr>
            <a:xfrm>
              <a:off x="3148958" y="1698600"/>
              <a:ext cx="5799866" cy="4736625"/>
              <a:chOff x="1153225" y="1597649"/>
              <a:chExt cx="3842140" cy="3019074"/>
            </a:xfrm>
          </p:grpSpPr>
          <p:grpSp>
            <p:nvGrpSpPr>
              <p:cNvPr id="622" name="Google Shape;622;p18"/>
              <p:cNvGrpSpPr/>
              <p:nvPr/>
            </p:nvGrpSpPr>
            <p:grpSpPr>
              <a:xfrm>
                <a:off x="1153225" y="1597649"/>
                <a:ext cx="3842140" cy="3019074"/>
                <a:chOff x="238125" y="1676700"/>
                <a:chExt cx="2045650" cy="1779275"/>
              </a:xfrm>
            </p:grpSpPr>
            <p:sp>
              <p:nvSpPr>
                <p:cNvPr id="623" name="Google Shape;623;p18"/>
                <p:cNvSpPr/>
                <p:nvPr/>
              </p:nvSpPr>
              <p:spPr>
                <a:xfrm>
                  <a:off x="1006875" y="3190025"/>
                  <a:ext cx="508150" cy="24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26" h="9884" extrusionOk="0">
                      <a:moveTo>
                        <a:pt x="2967" y="0"/>
                      </a:moveTo>
                      <a:lnTo>
                        <a:pt x="0" y="9884"/>
                      </a:lnTo>
                      <a:lnTo>
                        <a:pt x="20325" y="9884"/>
                      </a:lnTo>
                      <a:lnTo>
                        <a:pt x="1735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18"/>
                <p:cNvSpPr/>
                <p:nvPr/>
              </p:nvSpPr>
              <p:spPr>
                <a:xfrm>
                  <a:off x="1021625" y="3190025"/>
                  <a:ext cx="452425" cy="19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97" h="7901" extrusionOk="0">
                      <a:moveTo>
                        <a:pt x="2377" y="0"/>
                      </a:moveTo>
                      <a:lnTo>
                        <a:pt x="0" y="7901"/>
                      </a:lnTo>
                      <a:cubicBezTo>
                        <a:pt x="6032" y="6753"/>
                        <a:pt x="12064" y="5557"/>
                        <a:pt x="18096" y="4442"/>
                      </a:cubicBezTo>
                      <a:lnTo>
                        <a:pt x="16769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18"/>
                <p:cNvSpPr/>
                <p:nvPr/>
              </p:nvSpPr>
              <p:spPr>
                <a:xfrm>
                  <a:off x="968750" y="3417450"/>
                  <a:ext cx="584375" cy="3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5" h="1541" extrusionOk="0">
                      <a:moveTo>
                        <a:pt x="492" y="0"/>
                      </a:moveTo>
                      <a:cubicBezTo>
                        <a:pt x="214" y="0"/>
                        <a:pt x="1" y="230"/>
                        <a:pt x="1" y="492"/>
                      </a:cubicBezTo>
                      <a:lnTo>
                        <a:pt x="1" y="1541"/>
                      </a:lnTo>
                      <a:lnTo>
                        <a:pt x="23375" y="1541"/>
                      </a:lnTo>
                      <a:lnTo>
                        <a:pt x="23375" y="492"/>
                      </a:lnTo>
                      <a:cubicBezTo>
                        <a:pt x="23375" y="213"/>
                        <a:pt x="23145" y="0"/>
                        <a:pt x="2288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18"/>
                <p:cNvSpPr/>
                <p:nvPr/>
              </p:nvSpPr>
              <p:spPr>
                <a:xfrm>
                  <a:off x="238125" y="1777900"/>
                  <a:ext cx="2045650" cy="1461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26" h="58452" extrusionOk="0">
                      <a:moveTo>
                        <a:pt x="1574" y="1"/>
                      </a:moveTo>
                      <a:cubicBezTo>
                        <a:pt x="705" y="1"/>
                        <a:pt x="0" y="689"/>
                        <a:pt x="0" y="1558"/>
                      </a:cubicBezTo>
                      <a:lnTo>
                        <a:pt x="0" y="56895"/>
                      </a:lnTo>
                      <a:cubicBezTo>
                        <a:pt x="0" y="57764"/>
                        <a:pt x="705" y="58452"/>
                        <a:pt x="1574" y="58452"/>
                      </a:cubicBezTo>
                      <a:lnTo>
                        <a:pt x="80252" y="58452"/>
                      </a:lnTo>
                      <a:cubicBezTo>
                        <a:pt x="81121" y="58452"/>
                        <a:pt x="81826" y="57764"/>
                        <a:pt x="81826" y="56895"/>
                      </a:cubicBezTo>
                      <a:lnTo>
                        <a:pt x="81826" y="1558"/>
                      </a:lnTo>
                      <a:cubicBezTo>
                        <a:pt x="81826" y="689"/>
                        <a:pt x="81121" y="1"/>
                        <a:pt x="8025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18"/>
                <p:cNvSpPr/>
                <p:nvPr/>
              </p:nvSpPr>
              <p:spPr>
                <a:xfrm>
                  <a:off x="238125" y="1676700"/>
                  <a:ext cx="2045650" cy="139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26" h="55616" extrusionOk="0">
                      <a:moveTo>
                        <a:pt x="2836" y="0"/>
                      </a:moveTo>
                      <a:cubicBezTo>
                        <a:pt x="1279" y="0"/>
                        <a:pt x="0" y="1279"/>
                        <a:pt x="0" y="2836"/>
                      </a:cubicBezTo>
                      <a:lnTo>
                        <a:pt x="0" y="55616"/>
                      </a:lnTo>
                      <a:lnTo>
                        <a:pt x="81826" y="55616"/>
                      </a:lnTo>
                      <a:lnTo>
                        <a:pt x="81826" y="2836"/>
                      </a:lnTo>
                      <a:cubicBezTo>
                        <a:pt x="81826" y="1279"/>
                        <a:pt x="80547" y="0"/>
                        <a:pt x="7897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18"/>
                <p:cNvSpPr/>
                <p:nvPr/>
              </p:nvSpPr>
              <p:spPr>
                <a:xfrm>
                  <a:off x="1244550" y="1708650"/>
                  <a:ext cx="28700" cy="2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" h="997" extrusionOk="0">
                      <a:moveTo>
                        <a:pt x="656" y="1"/>
                      </a:moveTo>
                      <a:cubicBezTo>
                        <a:pt x="213" y="1"/>
                        <a:pt x="0" y="541"/>
                        <a:pt x="312" y="853"/>
                      </a:cubicBezTo>
                      <a:cubicBezTo>
                        <a:pt x="411" y="952"/>
                        <a:pt x="532" y="996"/>
                        <a:pt x="650" y="996"/>
                      </a:cubicBezTo>
                      <a:cubicBezTo>
                        <a:pt x="904" y="996"/>
                        <a:pt x="1147" y="794"/>
                        <a:pt x="1147" y="492"/>
                      </a:cubicBezTo>
                      <a:cubicBezTo>
                        <a:pt x="1147" y="230"/>
                        <a:pt x="934" y="1"/>
                        <a:pt x="65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29" name="Google Shape;629;p18"/>
              <p:cNvSpPr/>
              <p:nvPr/>
            </p:nvSpPr>
            <p:spPr>
              <a:xfrm>
                <a:off x="3014150" y="4032725"/>
                <a:ext cx="120300" cy="1203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2" name="Google Shape;632;p18"/>
            <p:cNvGrpSpPr/>
            <p:nvPr/>
          </p:nvGrpSpPr>
          <p:grpSpPr>
            <a:xfrm>
              <a:off x="555636" y="1699070"/>
              <a:ext cx="2259167" cy="4737107"/>
              <a:chOff x="6417224" y="2247097"/>
              <a:chExt cx="951950" cy="1740368"/>
            </a:xfrm>
          </p:grpSpPr>
          <p:sp>
            <p:nvSpPr>
              <p:cNvPr id="633" name="Google Shape;633;p18"/>
              <p:cNvSpPr/>
              <p:nvPr/>
            </p:nvSpPr>
            <p:spPr>
              <a:xfrm>
                <a:off x="6505324" y="2247511"/>
                <a:ext cx="863850" cy="1739954"/>
              </a:xfrm>
              <a:custGeom>
                <a:avLst/>
                <a:gdLst/>
                <a:ahLst/>
                <a:cxnLst/>
                <a:rect l="l" t="t" r="r" b="b"/>
                <a:pathLst>
                  <a:path w="34554" h="71434" extrusionOk="0">
                    <a:moveTo>
                      <a:pt x="1575" y="0"/>
                    </a:moveTo>
                    <a:cubicBezTo>
                      <a:pt x="706" y="0"/>
                      <a:pt x="1" y="689"/>
                      <a:pt x="1" y="1557"/>
                    </a:cubicBezTo>
                    <a:lnTo>
                      <a:pt x="1" y="69876"/>
                    </a:lnTo>
                    <a:cubicBezTo>
                      <a:pt x="1" y="70728"/>
                      <a:pt x="706" y="71433"/>
                      <a:pt x="1575" y="71433"/>
                    </a:cubicBezTo>
                    <a:lnTo>
                      <a:pt x="32980" y="71433"/>
                    </a:lnTo>
                    <a:cubicBezTo>
                      <a:pt x="33849" y="71433"/>
                      <a:pt x="34554" y="70728"/>
                      <a:pt x="34554" y="69876"/>
                    </a:cubicBezTo>
                    <a:lnTo>
                      <a:pt x="34554" y="1557"/>
                    </a:lnTo>
                    <a:cubicBezTo>
                      <a:pt x="34554" y="689"/>
                      <a:pt x="33849" y="0"/>
                      <a:pt x="329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8"/>
              <p:cNvSpPr/>
              <p:nvPr/>
            </p:nvSpPr>
            <p:spPr>
              <a:xfrm>
                <a:off x="6417224" y="2247097"/>
                <a:ext cx="868375" cy="1740368"/>
              </a:xfrm>
              <a:custGeom>
                <a:avLst/>
                <a:gdLst/>
                <a:ahLst/>
                <a:cxnLst/>
                <a:rect l="l" t="t" r="r" b="b"/>
                <a:pathLst>
                  <a:path w="34735" h="71451" extrusionOk="0">
                    <a:moveTo>
                      <a:pt x="1787" y="1"/>
                    </a:moveTo>
                    <a:cubicBezTo>
                      <a:pt x="804" y="1"/>
                      <a:pt x="1" y="1115"/>
                      <a:pt x="1" y="2492"/>
                    </a:cubicBezTo>
                    <a:lnTo>
                      <a:pt x="1" y="68975"/>
                    </a:lnTo>
                    <a:cubicBezTo>
                      <a:pt x="1" y="70336"/>
                      <a:pt x="804" y="71450"/>
                      <a:pt x="1787" y="71450"/>
                    </a:cubicBezTo>
                    <a:lnTo>
                      <a:pt x="34734" y="71450"/>
                    </a:lnTo>
                    <a:lnTo>
                      <a:pt x="347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8"/>
              <p:cNvSpPr/>
              <p:nvPr/>
            </p:nvSpPr>
            <p:spPr>
              <a:xfrm>
                <a:off x="6856100" y="3843492"/>
                <a:ext cx="9675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3326" extrusionOk="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8"/>
              <p:cNvSpPr/>
              <p:nvPr/>
            </p:nvSpPr>
            <p:spPr>
              <a:xfrm>
                <a:off x="6623350" y="3880717"/>
                <a:ext cx="828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361" extrusionOk="0">
                    <a:moveTo>
                      <a:pt x="1" y="0"/>
                    </a:moveTo>
                    <a:lnTo>
                      <a:pt x="1" y="361"/>
                    </a:lnTo>
                    <a:lnTo>
                      <a:pt x="3312" y="361"/>
                    </a:lnTo>
                    <a:lnTo>
                      <a:pt x="331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8"/>
              <p:cNvSpPr/>
              <p:nvPr/>
            </p:nvSpPr>
            <p:spPr>
              <a:xfrm>
                <a:off x="7116325" y="3860642"/>
                <a:ext cx="60675" cy="48775"/>
              </a:xfrm>
              <a:custGeom>
                <a:avLst/>
                <a:gdLst/>
                <a:ahLst/>
                <a:cxnLst/>
                <a:rect l="l" t="t" r="r" b="b"/>
                <a:pathLst>
                  <a:path w="2427" h="1951" extrusionOk="0">
                    <a:moveTo>
                      <a:pt x="2328" y="0"/>
                    </a:moveTo>
                    <a:lnTo>
                      <a:pt x="328" y="656"/>
                    </a:lnTo>
                    <a:cubicBezTo>
                      <a:pt x="148" y="688"/>
                      <a:pt x="0" y="836"/>
                      <a:pt x="0" y="1033"/>
                    </a:cubicBezTo>
                    <a:cubicBezTo>
                      <a:pt x="0" y="1197"/>
                      <a:pt x="132" y="1328"/>
                      <a:pt x="361" y="1393"/>
                    </a:cubicBezTo>
                    <a:lnTo>
                      <a:pt x="2328" y="1951"/>
                    </a:lnTo>
                    <a:lnTo>
                      <a:pt x="2426" y="1606"/>
                    </a:lnTo>
                    <a:lnTo>
                      <a:pt x="459" y="1049"/>
                    </a:lnTo>
                    <a:cubicBezTo>
                      <a:pt x="427" y="1049"/>
                      <a:pt x="394" y="1033"/>
                      <a:pt x="377" y="1016"/>
                    </a:cubicBezTo>
                    <a:lnTo>
                      <a:pt x="427" y="1000"/>
                    </a:lnTo>
                    <a:lnTo>
                      <a:pt x="2426" y="344"/>
                    </a:lnTo>
                    <a:lnTo>
                      <a:pt x="232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8"/>
              <p:cNvSpPr/>
              <p:nvPr/>
            </p:nvSpPr>
            <p:spPr>
              <a:xfrm>
                <a:off x="6785429" y="2287275"/>
                <a:ext cx="2381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574" extrusionOk="0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4906" y="2172787"/>
            <a:ext cx="5435894" cy="305769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69" y="2040899"/>
            <a:ext cx="2067861" cy="38832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on Boardroom">
  <a:themeElements>
    <a:clrScheme name="1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F06722"/>
      </a:accent1>
      <a:accent2>
        <a:srgbClr val="2D2B2F"/>
      </a:accent2>
      <a:accent3>
        <a:srgbClr val="BEBBBD"/>
      </a:accent3>
      <a:accent4>
        <a:srgbClr val="1688B9"/>
      </a:accent4>
      <a:accent5>
        <a:srgbClr val="F1EDF1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722</Words>
  <Application>Microsoft Office PowerPoint</Application>
  <PresentationFormat>Экран (4:3)</PresentationFormat>
  <Paragraphs>130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Roboto</vt:lpstr>
      <vt:lpstr>Arial</vt:lpstr>
      <vt:lpstr>Century Gothic</vt:lpstr>
      <vt:lpstr>Calibri</vt:lpstr>
      <vt:lpstr>Lato</vt:lpstr>
      <vt:lpstr>Ion Boardroom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Prog_pc_egor</cp:lastModifiedBy>
  <cp:revision>3</cp:revision>
  <dcterms:modified xsi:type="dcterms:W3CDTF">2022-04-17T11:14:04Z</dcterms:modified>
</cp:coreProperties>
</file>